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slideLayouts/slideLayout57.xml" ContentType="application/vnd.openxmlformats-officedocument.presentationml.slideLayout+xml"/>
  <Override PartName="/ppt/theme/theme5.xml" ContentType="application/vnd.openxmlformats-officedocument.theme+xml"/>
  <Override PartName="/ppt/slides/slide36.xml" ContentType="application/vnd.openxmlformats-officedocument.presentationml.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tableStyles.xml" ContentType="application/vnd.openxmlformats-officedocument.presentationml.tableStyles+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theme/theme6.xml" ContentType="application/vnd.openxmlformats-officedocument.theme+xml"/>
  <Override PartName="/ppt/slideLayouts/slideLayout98.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Default Extension="png" ContentType="image/png"/>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Masters/slideMaster9.xml" ContentType="application/vnd.openxmlformats-officedocument.presentationml.slideMaster+xml"/>
  <Override PartName="/ppt/slideLayouts/slideLayout10.xml" ContentType="application/vnd.openxmlformats-officedocument.presentationml.slideLayout+xml"/>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slides/slide49.xml" ContentType="application/vnd.openxmlformats-officedocument.presentationml.slide+xml"/>
  <Override PartName="/ppt/slideLayouts/slideLayout59.xml" ContentType="application/vnd.openxmlformats-officedocument.presentationml.slideLayout+xml"/>
  <Override PartName="/ppt/slideLayouts/slideLayout88.xml" ContentType="application/vnd.openxmlformats-officedocument.presentationml.slideLayout+xml"/>
  <Override PartName="/ppt/theme/theme7.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Layouts/slideLayout12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Override PartName="/ppt/slideLayouts/slideLayout133.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Layouts/slideLayout122.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slideLayouts/slideLayout89.xml" ContentType="application/vnd.openxmlformats-officedocument.presentationml.slideLayout+xml"/>
  <Override PartName="/ppt/theme/theme8.xml" ContentType="application/vnd.openxmlformats-officedocument.them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Layouts/slideLayout134.xml" ContentType="application/vnd.openxmlformats-officedocument.presentationml.slideLayou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slideMasters/slideMaster7.xml" ContentType="application/vnd.openxmlformats-officedocument.presentationml.slideMaster+xml"/>
  <Override PartName="/ppt/theme/theme9.xml" ContentType="application/vnd.openxmlformats-officedocument.them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0" r:id="rId2"/>
    <p:sldMasterId id="2147483702" r:id="rId3"/>
    <p:sldMasterId id="2147483719" r:id="rId4"/>
    <p:sldMasterId id="2147483737" r:id="rId5"/>
    <p:sldMasterId id="2147483749" r:id="rId6"/>
    <p:sldMasterId id="2147483767" r:id="rId7"/>
    <p:sldMasterId id="2147483785" r:id="rId8"/>
    <p:sldMasterId id="2147483797" r:id="rId9"/>
  </p:sldMasterIdLst>
  <p:sldIdLst>
    <p:sldId id="256" r:id="rId10"/>
    <p:sldId id="257" r:id="rId11"/>
    <p:sldId id="258" r:id="rId12"/>
    <p:sldId id="259" r:id="rId13"/>
    <p:sldId id="263" r:id="rId14"/>
    <p:sldId id="264" r:id="rId15"/>
    <p:sldId id="387" r:id="rId16"/>
    <p:sldId id="260" r:id="rId17"/>
    <p:sldId id="261" r:id="rId18"/>
    <p:sldId id="262" r:id="rId19"/>
    <p:sldId id="322" r:id="rId20"/>
    <p:sldId id="265" r:id="rId21"/>
    <p:sldId id="266" r:id="rId22"/>
    <p:sldId id="267" r:id="rId23"/>
    <p:sldId id="268" r:id="rId24"/>
    <p:sldId id="269" r:id="rId25"/>
    <p:sldId id="270" r:id="rId26"/>
    <p:sldId id="313" r:id="rId27"/>
    <p:sldId id="271" r:id="rId28"/>
    <p:sldId id="272" r:id="rId29"/>
    <p:sldId id="276" r:id="rId30"/>
    <p:sldId id="275" r:id="rId31"/>
    <p:sldId id="277" r:id="rId32"/>
    <p:sldId id="278" r:id="rId33"/>
    <p:sldId id="279" r:id="rId34"/>
    <p:sldId id="280" r:id="rId35"/>
    <p:sldId id="281" r:id="rId36"/>
    <p:sldId id="282" r:id="rId37"/>
    <p:sldId id="283" r:id="rId38"/>
    <p:sldId id="287" r:id="rId39"/>
    <p:sldId id="288" r:id="rId40"/>
    <p:sldId id="286" r:id="rId41"/>
    <p:sldId id="289" r:id="rId42"/>
    <p:sldId id="308" r:id="rId43"/>
    <p:sldId id="284" r:id="rId44"/>
    <p:sldId id="285" r:id="rId45"/>
    <p:sldId id="290" r:id="rId46"/>
    <p:sldId id="309" r:id="rId47"/>
    <p:sldId id="291" r:id="rId48"/>
    <p:sldId id="292" r:id="rId49"/>
    <p:sldId id="293" r:id="rId50"/>
    <p:sldId id="294" r:id="rId51"/>
    <p:sldId id="295" r:id="rId52"/>
    <p:sldId id="296" r:id="rId53"/>
    <p:sldId id="298" r:id="rId54"/>
    <p:sldId id="299" r:id="rId55"/>
    <p:sldId id="300" r:id="rId56"/>
    <p:sldId id="301" r:id="rId57"/>
    <p:sldId id="302" r:id="rId58"/>
    <p:sldId id="303" r:id="rId59"/>
    <p:sldId id="304" r:id="rId60"/>
    <p:sldId id="310" r:id="rId61"/>
    <p:sldId id="305" r:id="rId62"/>
    <p:sldId id="388" r:id="rId63"/>
    <p:sldId id="323" r:id="rId64"/>
    <p:sldId id="324" r:id="rId65"/>
    <p:sldId id="307" r:id="rId66"/>
    <p:sldId id="306" r:id="rId67"/>
    <p:sldId id="389" r:id="rId68"/>
    <p:sldId id="311" r:id="rId69"/>
    <p:sldId id="312" r:id="rId70"/>
    <p:sldId id="314" r:id="rId71"/>
    <p:sldId id="315" r:id="rId72"/>
    <p:sldId id="321"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BAB"/>
    <a:srgbClr val="996633"/>
    <a:srgbClr val="FFFF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995"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openxmlformats.org/officeDocument/2006/relationships/slide" Target="slides/slide54.xml"/><Relationship Id="rId68" Type="http://schemas.openxmlformats.org/officeDocument/2006/relationships/slide" Target="slides/slide59.xml"/><Relationship Id="rId76"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62.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slide" Target="slides/slide57.xml"/><Relationship Id="rId7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61" Type="http://schemas.openxmlformats.org/officeDocument/2006/relationships/slide" Target="slides/slide52.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slide" Target="slides/slide60.xml"/><Relationship Id="rId77"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085238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E789FFBE-D706-4A4C-B825-F3CB2ACD97CA}" type="datetimeFigureOut">
              <a:rPr lang="en-US" smtClean="0"/>
              <a:pPr/>
              <a:t>4/26/2024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424267270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06723952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xmlns="" val="218011563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58939931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348138627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37724563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19319556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42700781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xmlns="">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xmlns="">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US"/>
              <a:t>Click to edit Master title style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a:p>
        </p:txBody>
      </p:sp>
      <p:sp>
        <p:nvSpPr>
          <p:cNvPr id="6" name="Slide Number Placeholder 5"/>
          <p:cNvSpPr>
            <a:spLocks noGrp="1"/>
          </p:cNvSpPr>
          <p:nvPr>
            <p:ph type="sldNum" sz="quarter" idx="12"/>
          </p:nvPr>
        </p:nvSpPr>
        <p:spPr>
          <a:xfrm>
            <a:off x="10469880" y="320040"/>
            <a:ext cx="914400" cy="320040"/>
          </a:xfrm>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03429055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xmlns="">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xmlns="">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332105769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xmlns="">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xmlns="">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04672" y="320040"/>
            <a:ext cx="3657600" cy="320040"/>
          </a:xfrm>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a:p>
        </p:txBody>
      </p:sp>
      <p:sp>
        <p:nvSpPr>
          <p:cNvPr id="6" name="Slide Number Placeholder 5"/>
          <p:cNvSpPr>
            <a:spLocks noGrp="1"/>
          </p:cNvSpPr>
          <p:nvPr>
            <p:ph type="sldNum" sz="quarter" idx="12"/>
          </p:nvPr>
        </p:nvSpPr>
        <p:spPr>
          <a:xfrm>
            <a:off x="10469880" y="320040"/>
            <a:ext cx="914400" cy="320040"/>
          </a:xfrm>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741723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65956118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xmlns="">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xmlns="">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04672" y="320040"/>
            <a:ext cx="3657600" cy="320040"/>
          </a:xfrm>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a:xfrm>
            <a:off x="804672" y="6227064"/>
            <a:ext cx="10588752" cy="320040"/>
          </a:xfrm>
        </p:spPr>
        <p:txBody>
          <a:bodyPr/>
          <a:lstStyle/>
          <a:p>
            <a:endParaRPr lang="en-US"/>
          </a:p>
        </p:txBody>
      </p:sp>
      <p:sp>
        <p:nvSpPr>
          <p:cNvPr id="7" name="Slide Number Placeholder 6"/>
          <p:cNvSpPr>
            <a:spLocks noGrp="1"/>
          </p:cNvSpPr>
          <p:nvPr>
            <p:ph type="sldNum" sz="quarter" idx="12"/>
          </p:nvPr>
        </p:nvSpPr>
        <p:spPr>
          <a:xfrm>
            <a:off x="10469880" y="320040"/>
            <a:ext cx="914400" cy="320040"/>
          </a:xfrm>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39110076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xmlns="">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xmlns="">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04672" y="320040"/>
            <a:ext cx="3657600" cy="320040"/>
          </a:xfrm>
        </p:spPr>
        <p:txBody>
          <a:bodyPr/>
          <a:lstStyle/>
          <a:p>
            <a:fld id="{E789FFBE-D706-4A4C-B825-F3CB2ACD97CA}" type="datetimeFigureOut">
              <a:rPr lang="en-US" smtClean="0"/>
              <a:pPr/>
              <a:t>4/26/2024</a:t>
            </a:fld>
            <a:endParaRPr lang="en-US"/>
          </a:p>
        </p:txBody>
      </p:sp>
      <p:sp>
        <p:nvSpPr>
          <p:cNvPr id="8" name="Footer Placeholder 7"/>
          <p:cNvSpPr>
            <a:spLocks noGrp="1"/>
          </p:cNvSpPr>
          <p:nvPr>
            <p:ph type="ftr" sz="quarter" idx="11"/>
          </p:nvPr>
        </p:nvSpPr>
        <p:spPr>
          <a:xfrm>
            <a:off x="804672" y="6227064"/>
            <a:ext cx="10588752" cy="320040"/>
          </a:xfrm>
        </p:spPr>
        <p:txBody>
          <a:bodyPr/>
          <a:lstStyle/>
          <a:p>
            <a:endParaRPr lang="en-US"/>
          </a:p>
        </p:txBody>
      </p:sp>
      <p:sp>
        <p:nvSpPr>
          <p:cNvPr id="9" name="Slide Number Placeholder 8"/>
          <p:cNvSpPr>
            <a:spLocks noGrp="1"/>
          </p:cNvSpPr>
          <p:nvPr>
            <p:ph type="sldNum" sz="quarter" idx="12"/>
          </p:nvPr>
        </p:nvSpPr>
        <p:spPr>
          <a:xfrm>
            <a:off x="10469880" y="320040"/>
            <a:ext cx="914400" cy="320040"/>
          </a:xfrm>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422001607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xmlns="">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xmlns="">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789FFBE-D706-4A4C-B825-F3CB2ACD97CA}" type="datetimeFigureOut">
              <a:rPr lang="en-US" smtClean="0"/>
              <a:pPr/>
              <a:t>4/26/2024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889103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E789FFBE-D706-4A4C-B825-F3CB2ACD97CA}" type="datetimeFigureOut">
              <a:rPr lang="en-US" smtClean="0"/>
              <a:pPr/>
              <a:t>4/26/2024</a:t>
            </a:fld>
            <a:endParaRPr lang="en-US"/>
          </a:p>
        </p:txBody>
      </p:sp>
      <p:sp>
        <p:nvSpPr>
          <p:cNvPr id="3" name="Footer Placeholder 2"/>
          <p:cNvSpPr>
            <a:spLocks noGrp="1"/>
          </p:cNvSpPr>
          <p:nvPr>
            <p:ph type="ftr" sz="quarter" idx="11"/>
          </p:nvPr>
        </p:nvSpPr>
        <p:spPr>
          <a:xfrm>
            <a:off x="804672" y="6227064"/>
            <a:ext cx="10588752" cy="320040"/>
          </a:xfrm>
        </p:spPr>
        <p:txBody>
          <a:bodyPr/>
          <a:lstStyle/>
          <a:p>
            <a:endParaRPr lang="en-US"/>
          </a:p>
        </p:txBody>
      </p:sp>
      <p:sp>
        <p:nvSpPr>
          <p:cNvPr id="4" name="Slide Number Placeholder 3"/>
          <p:cNvSpPr>
            <a:spLocks noGrp="1"/>
          </p:cNvSpPr>
          <p:nvPr>
            <p:ph type="sldNum" sz="quarter" idx="12"/>
          </p:nvPr>
        </p:nvSpPr>
        <p:spPr>
          <a:xfrm>
            <a:off x="10469880" y="320040"/>
            <a:ext cx="914400" cy="320040"/>
          </a:xfrm>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13970238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xmlns="">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xmlns="">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70990653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xmlns="">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xmlns="">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4672" y="320040"/>
            <a:ext cx="3657600" cy="320040"/>
          </a:xfrm>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a:xfrm>
            <a:off x="804672" y="6227064"/>
            <a:ext cx="5942203" cy="320040"/>
          </a:xfrm>
        </p:spPr>
        <p:txBody>
          <a:bodyPr/>
          <a:lstStyle/>
          <a:p>
            <a:endParaRPr lang="en-US"/>
          </a:p>
        </p:txBody>
      </p:sp>
      <p:sp>
        <p:nvSpPr>
          <p:cNvPr id="7" name="Slide Number Placeholder 6"/>
          <p:cNvSpPr>
            <a:spLocks noGrp="1"/>
          </p:cNvSpPr>
          <p:nvPr>
            <p:ph type="sldNum" sz="quarter" idx="12"/>
          </p:nvPr>
        </p:nvSpPr>
        <p:spPr>
          <a:xfrm>
            <a:off x="5828377" y="320040"/>
            <a:ext cx="914400" cy="320040"/>
          </a:xfrm>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54951071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xmlns="">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xmlns="">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08134872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xmlns="">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xmlns="">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04672" y="320040"/>
            <a:ext cx="3657600" cy="320040"/>
          </a:xfrm>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a:xfrm>
            <a:off x="804672" y="6227064"/>
            <a:ext cx="10588752" cy="320040"/>
          </a:xfrm>
        </p:spPr>
        <p:txBody>
          <a:bodyPr/>
          <a:lstStyle/>
          <a:p>
            <a:endParaRPr lang="en-US"/>
          </a:p>
        </p:txBody>
      </p:sp>
      <p:sp>
        <p:nvSpPr>
          <p:cNvPr id="6" name="Slide Number Placeholder 5"/>
          <p:cNvSpPr>
            <a:spLocks noGrp="1"/>
          </p:cNvSpPr>
          <p:nvPr>
            <p:ph type="sldNum" sz="quarter" idx="12"/>
          </p:nvPr>
        </p:nvSpPr>
        <p:spPr>
          <a:xfrm>
            <a:off x="10469880" y="320040"/>
            <a:ext cx="914400" cy="320040"/>
          </a:xfrm>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404528969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10249650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814193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xmlns="" val="60684979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30962212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29420960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789FFBE-D706-4A4C-B825-F3CB2ACD97CA}" type="datetimeFigureOut">
              <a:rPr lang="en-US" smtClean="0"/>
              <a:pPr/>
              <a:t>4/26/2024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308426810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789FFBE-D706-4A4C-B825-F3CB2ACD97CA}" type="datetimeFigureOut">
              <a:rPr lang="en-US" smtClean="0"/>
              <a:pPr/>
              <a:t>4/26/2024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08966795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9FFBE-D706-4A4C-B825-F3CB2ACD97CA}" type="datetimeFigureOut">
              <a:rPr lang="en-US" smtClean="0"/>
              <a:pPr/>
              <a:t>4/26/2024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367973670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422313791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61058400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333413740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337355745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698350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87793919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1932853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45655688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375860872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56574673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9903992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xmlns="" val="24253482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7122249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40332426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31959114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9295733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853468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33256432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9716857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0989928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789FFBE-D706-4A4C-B825-F3CB2ACD97CA}" type="datetimeFigureOut">
              <a:rPr lang="en-US" smtClean="0"/>
              <a:pPr/>
              <a:t>4/26/2024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9294532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789FFBE-D706-4A4C-B825-F3CB2ACD97CA}" type="datetimeFigureOut">
              <a:rPr lang="en-US" smtClean="0"/>
              <a:pPr/>
              <a:t>4/26/2024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32228660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9FFBE-D706-4A4C-B825-F3CB2ACD97CA}" type="datetimeFigureOut">
              <a:rPr lang="en-US" smtClean="0"/>
              <a:pPr/>
              <a:t>4/26/2024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3796899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40523605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771633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3454970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1648852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3489336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1665066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1770290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40650010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2106323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789FFBE-D706-4A4C-B825-F3CB2ACD97CA}" type="datetimeFigureOut">
              <a:rPr lang="en-US" smtClean="0"/>
              <a:pPr/>
              <a:t>4/26/2024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40349946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789FFBE-D706-4A4C-B825-F3CB2ACD97CA}" type="datetimeFigureOut">
              <a:rPr lang="en-US" smtClean="0"/>
              <a:pPr/>
              <a:t>4/26/2024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2235668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9FFBE-D706-4A4C-B825-F3CB2ACD97CA}" type="datetimeFigureOut">
              <a:rPr lang="en-US" smtClean="0"/>
              <a:pPr/>
              <a:t>4/26/2024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40166359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9368836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8293161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190588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xmlns="" val="1658386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317588890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9424908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152545872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3767385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6818197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50055359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xmlns=""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xmlns=""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0147E7F0-AA0F-4F84-A4FA-AC7828B8F211}" type="slidenum">
              <a:rPr lang="en-US" smtClean="0"/>
              <a:pPr/>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6169504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3232404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3348109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35577810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789FFBE-D706-4A4C-B825-F3CB2ACD97CA}" type="datetimeFigureOut">
              <a:rPr lang="en-US" smtClean="0"/>
              <a:pPr/>
              <a:t>4/26/2024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47E7F0-AA0F-4F84-A4FA-AC7828B8F211}" type="slidenum">
              <a:rPr lang="en-US" smtClean="0"/>
              <a:pPr/>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480039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789FFBE-D706-4A4C-B825-F3CB2ACD97CA}" type="datetimeFigureOut">
              <a:rPr lang="en-US" smtClean="0"/>
              <a:pPr/>
              <a:t>4/26/2024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33867042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789FFBE-D706-4A4C-B825-F3CB2ACD97CA}" type="datetimeFigureOut">
              <a:rPr lang="en-US" smtClean="0"/>
              <a:pPr/>
              <a:t>4/26/2024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47E7F0-AA0F-4F84-A4FA-AC7828B8F211}" type="slidenum">
              <a:rPr lang="en-US" smtClean="0"/>
              <a:pPr/>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008373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9FFBE-D706-4A4C-B825-F3CB2ACD97CA}" type="datetimeFigureOut">
              <a:rPr lang="en-US" smtClean="0"/>
              <a:pPr/>
              <a:t>4/26/2024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427050433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73553507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354982959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5333884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221546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99779252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94194545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38474872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432011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789FFBE-D706-4A4C-B825-F3CB2ACD97CA}" type="datetimeFigureOut">
              <a:rPr lang="en-US" smtClean="0"/>
              <a:pPr/>
              <a:t>4/26/2024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87026716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80228873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08903500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52BFD7-5B79-AAF8-DE2C-4371114763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0516602B-631C-50EE-5EC4-B838685964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F450A4FC-98CD-9045-CDC0-2287632CFED4}"/>
              </a:ext>
            </a:extLst>
          </p:cNvPr>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a:extLst>
              <a:ext uri="{FF2B5EF4-FFF2-40B4-BE49-F238E27FC236}">
                <a16:creationId xmlns:a16="http://schemas.microsoft.com/office/drawing/2014/main" xmlns="" id="{F832C36B-CA8B-A1B2-0693-01205BF2AC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D773877-148E-1F55-6147-D2E6B73A9CE3}"/>
              </a:ext>
            </a:extLst>
          </p:cNvPr>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61475173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C6E371-A732-A2B9-329F-49495E1A68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C2B2BCE6-8BC3-545B-CDA9-09CB944E777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070BA3E-DA5B-8C6A-1C6D-E8CF25312F4A}"/>
              </a:ext>
            </a:extLst>
          </p:cNvPr>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a:extLst>
              <a:ext uri="{FF2B5EF4-FFF2-40B4-BE49-F238E27FC236}">
                <a16:creationId xmlns:a16="http://schemas.microsoft.com/office/drawing/2014/main" xmlns="" id="{8C5E9952-4D6B-9134-DE81-49FA0FF686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4049CAA-953D-F1BC-0C38-19C3FDD09A44}"/>
              </a:ext>
            </a:extLst>
          </p:cNvPr>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7295301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B1ABCD-F689-10AC-7F9E-765279C0B64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A1841DAC-DBF2-03E0-F689-03A608736D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9E4A3243-916C-87DB-F48D-D354ADC261FB}"/>
              </a:ext>
            </a:extLst>
          </p:cNvPr>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a:extLst>
              <a:ext uri="{FF2B5EF4-FFF2-40B4-BE49-F238E27FC236}">
                <a16:creationId xmlns:a16="http://schemas.microsoft.com/office/drawing/2014/main" xmlns="" id="{955DE547-21A6-F04B-A4D7-2A4A4075CC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2413002-1AA1-1B9A-E9D3-BE8E51A80C97}"/>
              </a:ext>
            </a:extLst>
          </p:cNvPr>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2607585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B806FF-05EC-CA1D-AA52-6E9266340D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F4CA348-9494-04B0-D25E-BB118B7692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882FBC86-3D9F-B63B-7AF4-FD87903329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DF7BAAEF-927A-802A-1B20-416E77EACF2D}"/>
              </a:ext>
            </a:extLst>
          </p:cNvPr>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a:extLst>
              <a:ext uri="{FF2B5EF4-FFF2-40B4-BE49-F238E27FC236}">
                <a16:creationId xmlns:a16="http://schemas.microsoft.com/office/drawing/2014/main" xmlns="" id="{0ABE4BD4-3A46-15BD-731C-47E5058224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A23A024-C2FA-9A4F-35F0-E3FF961484FA}"/>
              </a:ext>
            </a:extLst>
          </p:cNvPr>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78447705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CE6C00-27C7-845F-E55D-A0D241B2164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2B842CE1-1212-AD05-3DE6-508B5CDD88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991A210C-E802-E3A4-2A85-B34244F8BD8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D515C3AA-5227-2866-E363-9A630A97A7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87C7EA58-A3B7-8284-6A7B-3AD46FE5ECF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93259FE1-6684-B42C-3664-9A888F661EF4}"/>
              </a:ext>
            </a:extLst>
          </p:cNvPr>
          <p:cNvSpPr>
            <a:spLocks noGrp="1"/>
          </p:cNvSpPr>
          <p:nvPr>
            <p:ph type="dt" sz="half" idx="10"/>
          </p:nvPr>
        </p:nvSpPr>
        <p:spPr/>
        <p:txBody>
          <a:bodyPr/>
          <a:lstStyle/>
          <a:p>
            <a:fld id="{E789FFBE-D706-4A4C-B825-F3CB2ACD97CA}" type="datetimeFigureOut">
              <a:rPr lang="en-US" smtClean="0"/>
              <a:pPr/>
              <a:t>4/26/2024</a:t>
            </a:fld>
            <a:endParaRPr lang="en-US"/>
          </a:p>
        </p:txBody>
      </p:sp>
      <p:sp>
        <p:nvSpPr>
          <p:cNvPr id="8" name="Footer Placeholder 7">
            <a:extLst>
              <a:ext uri="{FF2B5EF4-FFF2-40B4-BE49-F238E27FC236}">
                <a16:creationId xmlns:a16="http://schemas.microsoft.com/office/drawing/2014/main" xmlns="" id="{50E57EFA-49F5-31F7-7326-F0042ABBEDF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5C4E7EF7-81F0-FFA5-FDEB-C9CC4C027A94}"/>
              </a:ext>
            </a:extLst>
          </p:cNvPr>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7448331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270057-7033-5ECF-0F31-A440FBCE1A5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B100AD10-3FDE-E408-DBCA-9BCE6DEE4092}"/>
              </a:ext>
            </a:extLst>
          </p:cNvPr>
          <p:cNvSpPr>
            <a:spLocks noGrp="1"/>
          </p:cNvSpPr>
          <p:nvPr>
            <p:ph type="dt" sz="half" idx="10"/>
          </p:nvPr>
        </p:nvSpPr>
        <p:spPr/>
        <p:txBody>
          <a:bodyPr/>
          <a:lstStyle/>
          <a:p>
            <a:fld id="{E789FFBE-D706-4A4C-B825-F3CB2ACD97CA}" type="datetimeFigureOut">
              <a:rPr lang="en-US" smtClean="0"/>
              <a:pPr/>
              <a:t>4/26/2024</a:t>
            </a:fld>
            <a:endParaRPr lang="en-US"/>
          </a:p>
        </p:txBody>
      </p:sp>
      <p:sp>
        <p:nvSpPr>
          <p:cNvPr id="4" name="Footer Placeholder 3">
            <a:extLst>
              <a:ext uri="{FF2B5EF4-FFF2-40B4-BE49-F238E27FC236}">
                <a16:creationId xmlns:a16="http://schemas.microsoft.com/office/drawing/2014/main" xmlns="" id="{F7F56C7E-66DD-598F-E19C-D1E504F7F41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4E86A457-F248-4D56-F91C-1A49C624A8FA}"/>
              </a:ext>
            </a:extLst>
          </p:cNvPr>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94181647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2C62690-6276-7DA1-8185-386FB3206BCE}"/>
              </a:ext>
            </a:extLst>
          </p:cNvPr>
          <p:cNvSpPr>
            <a:spLocks noGrp="1"/>
          </p:cNvSpPr>
          <p:nvPr>
            <p:ph type="dt" sz="half" idx="10"/>
          </p:nvPr>
        </p:nvSpPr>
        <p:spPr/>
        <p:txBody>
          <a:bodyPr/>
          <a:lstStyle/>
          <a:p>
            <a:fld id="{E789FFBE-D706-4A4C-B825-F3CB2ACD97CA}" type="datetimeFigureOut">
              <a:rPr lang="en-US" smtClean="0"/>
              <a:pPr/>
              <a:t>4/26/2024</a:t>
            </a:fld>
            <a:endParaRPr lang="en-US"/>
          </a:p>
        </p:txBody>
      </p:sp>
      <p:sp>
        <p:nvSpPr>
          <p:cNvPr id="3" name="Footer Placeholder 2">
            <a:extLst>
              <a:ext uri="{FF2B5EF4-FFF2-40B4-BE49-F238E27FC236}">
                <a16:creationId xmlns:a16="http://schemas.microsoft.com/office/drawing/2014/main" xmlns="" id="{B30CC514-8AA8-B0BE-1F4C-294C39570A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74F0FB48-BDD9-5B0D-8009-B51E859022A6}"/>
              </a:ext>
            </a:extLst>
          </p:cNvPr>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2866865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72934F6-7CCB-732F-22AA-8A987CD61B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8F0CC8F8-6C96-6A66-6864-77A3D06ED5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4B197530-FDF2-5E8F-E98A-B8C56D1C9B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E4BA9C5-4E16-79C4-42B9-0BBDCB6CA51A}"/>
              </a:ext>
            </a:extLst>
          </p:cNvPr>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a:extLst>
              <a:ext uri="{FF2B5EF4-FFF2-40B4-BE49-F238E27FC236}">
                <a16:creationId xmlns:a16="http://schemas.microsoft.com/office/drawing/2014/main" xmlns="" id="{C9E7F9E2-A88D-905A-1AA1-EE03E20619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252B60E-6E1C-C3EA-D878-768BBC85B24E}"/>
              </a:ext>
            </a:extLst>
          </p:cNvPr>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3582750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9FFBE-D706-4A4C-B825-F3CB2ACD97CA}" type="datetimeFigureOut">
              <a:rPr lang="en-US" smtClean="0"/>
              <a:pPr/>
              <a:t>4/26/2024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48211111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C99D32-F6A9-F53E-7D42-757D96C22C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29A76408-761B-EAE1-F0B3-A5AF0F6B37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B8D85D5B-931F-8F5D-B25C-7CB08A314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DB3B59A-683D-C1B8-05B7-A6C0144E77D3}"/>
              </a:ext>
            </a:extLst>
          </p:cNvPr>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a:extLst>
              <a:ext uri="{FF2B5EF4-FFF2-40B4-BE49-F238E27FC236}">
                <a16:creationId xmlns:a16="http://schemas.microsoft.com/office/drawing/2014/main" xmlns="" id="{2A92191A-E8BE-5BD8-3722-588332FF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C89DDB1C-9EF5-6C9A-CE6B-B4F632667121}"/>
              </a:ext>
            </a:extLst>
          </p:cNvPr>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26869785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3EE8DE6-E145-F7CA-E270-8B7354B7D32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A86F4AD6-6C71-60B6-580C-CD6E585109E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25AE1A8-9A01-123D-1860-707FE95DD859}"/>
              </a:ext>
            </a:extLst>
          </p:cNvPr>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a:extLst>
              <a:ext uri="{FF2B5EF4-FFF2-40B4-BE49-F238E27FC236}">
                <a16:creationId xmlns:a16="http://schemas.microsoft.com/office/drawing/2014/main" xmlns="" id="{B1BEB61A-83C3-5EE5-E593-18EC73E1B5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27B5204-00DD-8C2F-C70C-9BB9E8451C43}"/>
              </a:ext>
            </a:extLst>
          </p:cNvPr>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8401022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68BC9DDA-E351-3349-3DAC-F27B5AA56AC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2E44CE64-D49A-F7C6-8B4E-1699CD495F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FC8E566-5D0C-F43A-11BD-9B0E1F3EB588}"/>
              </a:ext>
            </a:extLst>
          </p:cNvPr>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a:extLst>
              <a:ext uri="{FF2B5EF4-FFF2-40B4-BE49-F238E27FC236}">
                <a16:creationId xmlns:a16="http://schemas.microsoft.com/office/drawing/2014/main" xmlns="" id="{D3138B79-42C4-DA27-CD25-47B525EBE0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C1742FB-063E-5606-027E-BE4D0DE26C7E}"/>
              </a:ext>
            </a:extLst>
          </p:cNvPr>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00024212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336570342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72715800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372524252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311763191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789FFBE-D706-4A4C-B825-F3CB2ACD97CA}" type="datetimeFigureOut">
              <a:rPr lang="en-US" smtClean="0"/>
              <a:pPr/>
              <a:t>4/26/2024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22149237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789FFBE-D706-4A4C-B825-F3CB2ACD97CA}" type="datetimeFigureOut">
              <a:rPr lang="en-US" smtClean="0"/>
              <a:pPr/>
              <a:t>4/26/2024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394343698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9FFBE-D706-4A4C-B825-F3CB2ACD97CA}" type="datetimeFigureOut">
              <a:rPr lang="en-US" smtClean="0"/>
              <a:pPr/>
              <a:t>4/26/2024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402248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02013275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95997968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37258610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83486939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352371505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xmlns="" val="148967363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24161365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E789FFBE-D706-4A4C-B825-F3CB2ACD97CA}" type="datetimeFigureOut">
              <a:rPr lang="en-US" smtClean="0"/>
              <a:pPr/>
              <a:t>4/26/2024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72178758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E789FFBE-D706-4A4C-B825-F3CB2ACD97CA}" type="datetimeFigureOut">
              <a:rPr lang="en-US" smtClean="0"/>
              <a:pPr/>
              <a:t>4/26/2024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76360821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81398905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222789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44603535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95829794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419758326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417699829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47588415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789FFBE-D706-4A4C-B825-F3CB2ACD97CA}" type="datetimeFigureOut">
              <a:rPr lang="en-US" smtClean="0"/>
              <a:pPr/>
              <a:t>4/26/2024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323608850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46257932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56976237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148829844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316069027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89FFBE-D706-4A4C-B825-F3CB2ACD97CA}" type="datetimeFigureOut">
              <a:rPr lang="en-US" smtClean="0"/>
              <a:pPr/>
              <a:t>4/26/2024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623016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theme" Target="../theme/theme3.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theme" Target="../theme/theme4.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image" Target="../media/image4.pn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10" Type="http://schemas.openxmlformats.org/officeDocument/2006/relationships/slideLayout" Target="../slideLayouts/slideLayout54.xml"/><Relationship Id="rId19" Type="http://schemas.openxmlformats.org/officeDocument/2006/relationships/image" Target="../media/image3.png"/><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5.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18" Type="http://schemas.openxmlformats.org/officeDocument/2006/relationships/theme" Target="../theme/theme6.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slideLayout" Target="../slideLayouts/slideLayout89.xml"/><Relationship Id="rId2" Type="http://schemas.openxmlformats.org/officeDocument/2006/relationships/slideLayout" Target="../slideLayouts/slideLayout74.xml"/><Relationship Id="rId16" Type="http://schemas.openxmlformats.org/officeDocument/2006/relationships/slideLayout" Target="../slideLayouts/slideLayout88.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slideLayout" Target="../slideLayouts/slideLayout102.xml"/><Relationship Id="rId18" Type="http://schemas.openxmlformats.org/officeDocument/2006/relationships/theme" Target="../theme/theme7.xml"/><Relationship Id="rId3" Type="http://schemas.openxmlformats.org/officeDocument/2006/relationships/slideLayout" Target="../slideLayouts/slideLayout92.xml"/><Relationship Id="rId21" Type="http://schemas.openxmlformats.org/officeDocument/2006/relationships/image" Target="../media/image11.png"/><Relationship Id="rId7" Type="http://schemas.openxmlformats.org/officeDocument/2006/relationships/slideLayout" Target="../slideLayouts/slideLayout96.xml"/><Relationship Id="rId12" Type="http://schemas.openxmlformats.org/officeDocument/2006/relationships/slideLayout" Target="../slideLayouts/slideLayout101.xml"/><Relationship Id="rId17" Type="http://schemas.openxmlformats.org/officeDocument/2006/relationships/slideLayout" Target="../slideLayouts/slideLayout106.xml"/><Relationship Id="rId2" Type="http://schemas.openxmlformats.org/officeDocument/2006/relationships/slideLayout" Target="../slideLayouts/slideLayout91.xml"/><Relationship Id="rId16" Type="http://schemas.openxmlformats.org/officeDocument/2006/relationships/slideLayout" Target="../slideLayouts/slideLayout105.xml"/><Relationship Id="rId20" Type="http://schemas.openxmlformats.org/officeDocument/2006/relationships/image" Target="../media/image10.png"/><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5" Type="http://schemas.openxmlformats.org/officeDocument/2006/relationships/slideLayout" Target="../slideLayouts/slideLayout104.xml"/><Relationship Id="rId10" Type="http://schemas.openxmlformats.org/officeDocument/2006/relationships/slideLayout" Target="../slideLayouts/slideLayout99.xml"/><Relationship Id="rId19" Type="http://schemas.openxmlformats.org/officeDocument/2006/relationships/image" Target="../media/image9.png"/><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slideLayout" Target="../slideLayouts/slideLayout103.xml"/><Relationship Id="rId22" Type="http://schemas.openxmlformats.org/officeDocument/2006/relationships/image" Target="../media/image1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4.xml"/><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theme" Target="../theme/theme8.xml"/><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0" Type="http://schemas.openxmlformats.org/officeDocument/2006/relationships/slideLayout" Target="../slideLayouts/slideLayout116.xml"/><Relationship Id="rId4" Type="http://schemas.openxmlformats.org/officeDocument/2006/relationships/slideLayout" Target="../slideLayouts/slideLayout110.xml"/><Relationship Id="rId9" Type="http://schemas.openxmlformats.org/officeDocument/2006/relationships/slideLayout" Target="../slideLayouts/slideLayout115.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5.xml"/><Relationship Id="rId13" Type="http://schemas.openxmlformats.org/officeDocument/2006/relationships/slideLayout" Target="../slideLayouts/slideLayout130.xml"/><Relationship Id="rId18" Type="http://schemas.openxmlformats.org/officeDocument/2006/relationships/theme" Target="../theme/theme9.xml"/><Relationship Id="rId3" Type="http://schemas.openxmlformats.org/officeDocument/2006/relationships/slideLayout" Target="../slideLayouts/slideLayout120.xml"/><Relationship Id="rId7" Type="http://schemas.openxmlformats.org/officeDocument/2006/relationships/slideLayout" Target="../slideLayouts/slideLayout124.xml"/><Relationship Id="rId12" Type="http://schemas.openxmlformats.org/officeDocument/2006/relationships/slideLayout" Target="../slideLayouts/slideLayout129.xml"/><Relationship Id="rId17" Type="http://schemas.openxmlformats.org/officeDocument/2006/relationships/slideLayout" Target="../slideLayouts/slideLayout134.xml"/><Relationship Id="rId2" Type="http://schemas.openxmlformats.org/officeDocument/2006/relationships/slideLayout" Target="../slideLayouts/slideLayout119.xml"/><Relationship Id="rId16" Type="http://schemas.openxmlformats.org/officeDocument/2006/relationships/slideLayout" Target="../slideLayouts/slideLayout133.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slideLayout" Target="../slideLayouts/slideLayout128.xml"/><Relationship Id="rId5" Type="http://schemas.openxmlformats.org/officeDocument/2006/relationships/slideLayout" Target="../slideLayouts/slideLayout122.xml"/><Relationship Id="rId15" Type="http://schemas.openxmlformats.org/officeDocument/2006/relationships/slideLayout" Target="../slideLayouts/slideLayout132.xml"/><Relationship Id="rId10" Type="http://schemas.openxmlformats.org/officeDocument/2006/relationships/slideLayout" Target="../slideLayouts/slideLayout127.xml"/><Relationship Id="rId4" Type="http://schemas.openxmlformats.org/officeDocument/2006/relationships/slideLayout" Target="../slideLayouts/slideLayout121.xml"/><Relationship Id="rId9" Type="http://schemas.openxmlformats.org/officeDocument/2006/relationships/slideLayout" Target="../slideLayouts/slideLayout126.xml"/><Relationship Id="rId14" Type="http://schemas.openxmlformats.org/officeDocument/2006/relationships/slideLayout" Target="../slideLayouts/slideLayout1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E789FFBE-D706-4A4C-B825-F3CB2ACD97CA}" type="datetimeFigureOut">
              <a:rPr lang="en-US" smtClean="0"/>
              <a:pPr/>
              <a:t>4/26/2024</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45996296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89FFBE-D706-4A4C-B825-F3CB2ACD97CA}" type="datetimeFigureOut">
              <a:rPr lang="en-US" smtClean="0"/>
              <a:pPr/>
              <a:t>4/26/2024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795775410"/>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789FFBE-D706-4A4C-B825-F3CB2ACD97CA}" type="datetimeFigureOut">
              <a:rPr lang="en-US" smtClean="0"/>
              <a:pPr/>
              <a:t>4/26/2024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367679976"/>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xmlns=""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xmlns=""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789FFBE-D706-4A4C-B825-F3CB2ACD97CA}" type="datetimeFigureOut">
              <a:rPr lang="en-US" smtClean="0"/>
              <a:pPr/>
              <a:t>4/26/2024</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080557148"/>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 id="2147483736"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F786BC26-92C4-8755-8937-82E31A3607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B95FE6FC-CE5A-1352-9C37-891EA7EC8B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37DD4A6-2623-1A5E-4115-BA9278E78A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89FFBE-D706-4A4C-B825-F3CB2ACD97CA}" type="datetimeFigureOut">
              <a:rPr lang="en-US" smtClean="0"/>
              <a:pPr/>
              <a:t>4/26/2024</a:t>
            </a:fld>
            <a:endParaRPr lang="en-US"/>
          </a:p>
        </p:txBody>
      </p:sp>
      <p:sp>
        <p:nvSpPr>
          <p:cNvPr id="5" name="Footer Placeholder 4">
            <a:extLst>
              <a:ext uri="{FF2B5EF4-FFF2-40B4-BE49-F238E27FC236}">
                <a16:creationId xmlns:a16="http://schemas.microsoft.com/office/drawing/2014/main" xmlns="" id="{7EAC38A6-65D7-1779-03BD-FDE633C160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296487FA-BBFF-C9AD-D9B7-94FB187F52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4286489517"/>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E789FFBE-D706-4A4C-B825-F3CB2ACD97CA}" type="datetimeFigureOut">
              <a:rPr lang="en-US" smtClean="0"/>
              <a:pPr/>
              <a:t>4/26/2024</a:t>
            </a:fld>
            <a:endParaRPr 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3151884855"/>
      </p:ext>
    </p:extLst>
  </p:cSld>
  <p:clrMap bg1="dk1" tx1="lt1" bg2="dk2" tx2="lt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 id="2147483766"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xmlns=""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xmlns=""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xmlns=""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xmlns=""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E789FFBE-D706-4A4C-B825-F3CB2ACD97CA}" type="datetimeFigureOut">
              <a:rPr lang="en-US" smtClean="0"/>
              <a:pPr/>
              <a:t>4/26/2024</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3707805199"/>
      </p:ext>
    </p:extLst>
  </p:cSld>
  <p:clrMap bg1="dk1" tx1="lt1" bg2="dk2" tx2="lt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 id="2147483784"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E789FFBE-D706-4A4C-B825-F3CB2ACD97CA}" type="datetimeFigureOut">
              <a:rPr lang="en-US" smtClean="0"/>
              <a:pPr/>
              <a:t>4/26/2024</a:t>
            </a:fld>
            <a:endParaRPr lang="en-US"/>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339877492"/>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789FFBE-D706-4A4C-B825-F3CB2ACD97CA}" type="datetimeFigureOut">
              <a:rPr lang="en-US" smtClean="0"/>
              <a:pPr/>
              <a:t>4/26/2024</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147E7F0-AA0F-4F84-A4FA-AC7828B8F211}" type="slidenum">
              <a:rPr lang="en-US" smtClean="0"/>
              <a:pPr/>
              <a:t>‹#›</a:t>
            </a:fld>
            <a:endParaRPr lang="en-US"/>
          </a:p>
        </p:txBody>
      </p:sp>
    </p:spTree>
    <p:extLst>
      <p:ext uri="{BB962C8B-B14F-4D97-AF65-F5344CB8AC3E}">
        <p14:creationId xmlns:p14="http://schemas.microsoft.com/office/powerpoint/2010/main" xmlns="" val="2963372241"/>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 id="2147483810" r:id="rId13"/>
    <p:sldLayoutId id="2147483811" r:id="rId14"/>
    <p:sldLayoutId id="2147483812" r:id="rId15"/>
    <p:sldLayoutId id="2147483813" r:id="rId16"/>
    <p:sldLayoutId id="2147483814"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93.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66.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66.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65.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65.xml"/><Relationship Id="rId5" Type="http://schemas.openxmlformats.org/officeDocument/2006/relationships/image" Target="../media/image36.jpeg"/><Relationship Id="rId4" Type="http://schemas.openxmlformats.org/officeDocument/2006/relationships/image" Target="../media/image35.jpeg"/></Relationships>
</file>

<file path=ppt/slides/_rels/slide1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66.xml"/></Relationships>
</file>

<file path=ppt/slides/_rels/slide1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66.xml"/></Relationships>
</file>

<file path=ppt/slides/_rels/slide1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3.xml"/></Relationships>
</file>

<file path=ppt/slides/_rels/slide2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1.xml"/><Relationship Id="rId4" Type="http://schemas.openxmlformats.org/officeDocument/2006/relationships/image" Target="../media/image44.jpeg"/></Relationships>
</file>

<file path=ppt/slides/_rels/slide2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2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65.xml"/></Relationships>
</file>

<file path=ppt/slides/_rels/slide2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68.xml"/><Relationship Id="rId5" Type="http://schemas.openxmlformats.org/officeDocument/2006/relationships/image" Target="../media/image51.jpeg"/><Relationship Id="rId4" Type="http://schemas.openxmlformats.org/officeDocument/2006/relationships/image" Target="../media/image50.jpeg"/></Relationships>
</file>

<file path=ppt/slides/_rels/slide2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65.xml"/><Relationship Id="rId4" Type="http://schemas.openxmlformats.org/officeDocument/2006/relationships/image" Target="../media/image54.jpeg"/></Relationships>
</file>

<file path=ppt/slides/_rels/slide2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65.xml"/></Relationships>
</file>

<file path=ppt/slides/_rels/slide2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65.xml"/></Relationships>
</file>

<file path=ppt/slides/_rels/slide2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63.xml"/></Relationships>
</file>

<file path=ppt/slides/_rels/slide2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65.xml"/></Relationships>
</file>

<file path=ppt/slides/_rels/slide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3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3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65.xml"/></Relationships>
</file>

<file path=ppt/slides/_rels/slide33.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65.xml"/></Relationships>
</file>

<file path=ppt/slides/_rels/slide3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65.xml"/></Relationships>
</file>

<file path=ppt/slides/_rels/slide3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69.jpeg"/><Relationship Id="rId1" Type="http://schemas.openxmlformats.org/officeDocument/2006/relationships/slideLayout" Target="../slideLayouts/slideLayout65.xml"/></Relationships>
</file>

<file path=ppt/slides/_rels/slide36.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63.xml"/></Relationships>
</file>

<file path=ppt/slides/_rels/slide3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65.xml"/></Relationships>
</file>

<file path=ppt/slides/_rels/slide3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76.xml"/></Relationships>
</file>

<file path=ppt/slides/_rels/slide39.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6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6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42.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63.xml"/></Relationships>
</file>

<file path=ppt/slides/_rels/slide43.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6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4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68.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eg"/></Relationships>
</file>

<file path=ppt/slides/_rels/slide48.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6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51.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65.xml"/></Relationships>
</file>

<file path=ppt/slides/_rels/slide52.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63.xml"/><Relationship Id="rId4" Type="http://schemas.openxmlformats.org/officeDocument/2006/relationships/image" Target="../media/image89.jpeg"/></Relationships>
</file>

<file path=ppt/slides/_rels/slide53.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65.xml"/></Relationships>
</file>

<file path=ppt/slides/_rels/slide54.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108.xml"/></Relationships>
</file>

<file path=ppt/slides/_rels/slide55.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63.xml"/></Relationships>
</file>

<file path=ppt/slides/_rels/slide56.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65.xml"/></Relationships>
</file>

<file path=ppt/slides/_rels/slide57.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6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61.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68.xml"/><Relationship Id="rId4" Type="http://schemas.openxmlformats.org/officeDocument/2006/relationships/image" Target="../media/image100.jpeg"/></Relationships>
</file>

<file path=ppt/slides/_rels/slide62.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63.xml"/></Relationships>
</file>

<file path=ppt/slides/_rels/slide63.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6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65.xml"/><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EFE80D-2070-88BB-867F-B9AB4A24AE63}"/>
              </a:ext>
            </a:extLst>
          </p:cNvPr>
          <p:cNvSpPr>
            <a:spLocks noGrp="1"/>
          </p:cNvSpPr>
          <p:nvPr>
            <p:ph type="ctrTitle"/>
          </p:nvPr>
        </p:nvSpPr>
        <p:spPr>
          <a:xfrm>
            <a:off x="1524000" y="1876259"/>
            <a:ext cx="6947140" cy="973797"/>
          </a:xfrm>
        </p:spPr>
        <p:txBody>
          <a:bodyPr>
            <a:normAutofit fontScale="90000"/>
          </a:bodyPr>
          <a:lstStyle/>
          <a:p>
            <a:pPr algn="ctr"/>
            <a:r>
              <a:rPr lang="en-US" dirty="0"/>
              <a:t>THE INVENTION OF TEMPLE SPECTACLES</a:t>
            </a:r>
          </a:p>
        </p:txBody>
      </p:sp>
      <p:sp>
        <p:nvSpPr>
          <p:cNvPr id="3" name="Subtitle 2">
            <a:extLst>
              <a:ext uri="{FF2B5EF4-FFF2-40B4-BE49-F238E27FC236}">
                <a16:creationId xmlns:a16="http://schemas.microsoft.com/office/drawing/2014/main" xmlns="" id="{EE86C048-2339-64DD-F633-EDCBAF1635F9}"/>
              </a:ext>
            </a:extLst>
          </p:cNvPr>
          <p:cNvSpPr>
            <a:spLocks noGrp="1"/>
          </p:cNvSpPr>
          <p:nvPr>
            <p:ph type="subTitle" idx="1"/>
          </p:nvPr>
        </p:nvSpPr>
        <p:spPr/>
        <p:txBody>
          <a:bodyPr>
            <a:normAutofit/>
          </a:bodyPr>
          <a:lstStyle/>
          <a:p>
            <a:endParaRPr lang="en-US" dirty="0">
              <a:solidFill>
                <a:schemeClr val="tx1"/>
              </a:solidFill>
            </a:endParaRPr>
          </a:p>
          <a:p>
            <a:r>
              <a:rPr lang="en-US" dirty="0">
                <a:solidFill>
                  <a:schemeClr val="tx1"/>
                </a:solidFill>
              </a:rPr>
              <a:t>Charles Letocha, M.D.</a:t>
            </a:r>
          </a:p>
        </p:txBody>
      </p:sp>
    </p:spTree>
    <p:extLst>
      <p:ext uri="{BB962C8B-B14F-4D97-AF65-F5344CB8AC3E}">
        <p14:creationId xmlns:p14="http://schemas.microsoft.com/office/powerpoint/2010/main" xmlns="" val="37741323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96D49D6-265E-086D-B6CC-13B9481028C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FB32EB2D-73C0-92B0-63FD-00179BB588D2}"/>
              </a:ext>
            </a:extLst>
          </p:cNvPr>
          <p:cNvSpPr>
            <a:spLocks noGrp="1"/>
          </p:cNvSpPr>
          <p:nvPr>
            <p:ph idx="1"/>
          </p:nvPr>
        </p:nvSpPr>
        <p:spPr/>
        <p:txBody>
          <a:bodyPr/>
          <a:lstStyle/>
          <a:p>
            <a:r>
              <a:rPr lang="en-US" dirty="0"/>
              <a:t>In the 18</a:t>
            </a:r>
            <a:r>
              <a:rPr lang="en-US" baseline="30000" dirty="0"/>
              <a:t>th</a:t>
            </a:r>
            <a:r>
              <a:rPr lang="en-US" dirty="0"/>
              <a:t> century, Scottish families liked to have unique headstones</a:t>
            </a:r>
          </a:p>
          <a:p>
            <a:r>
              <a:rPr lang="en-US" dirty="0"/>
              <a:t>If temple spectacles had been invented around this time, one can speculate that the new feature of the temple piece might have intrigued the family </a:t>
            </a:r>
          </a:p>
          <a:p>
            <a:r>
              <a:rPr lang="en-US" dirty="0"/>
              <a:t>Nothing is known of the life of Margaret Shield, her brother or father</a:t>
            </a:r>
          </a:p>
        </p:txBody>
      </p:sp>
    </p:spTree>
    <p:extLst>
      <p:ext uri="{BB962C8B-B14F-4D97-AF65-F5344CB8AC3E}">
        <p14:creationId xmlns:p14="http://schemas.microsoft.com/office/powerpoint/2010/main" xmlns="" val="15462183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151BD51-97FF-A039-B91B-954D9E86397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772882EE-AE85-DB04-D725-94603648F293}"/>
              </a:ext>
            </a:extLst>
          </p:cNvPr>
          <p:cNvSpPr>
            <a:spLocks noGrp="1"/>
          </p:cNvSpPr>
          <p:nvPr>
            <p:ph sz="half" idx="1"/>
          </p:nvPr>
        </p:nvSpPr>
        <p:spPr>
          <a:xfrm>
            <a:off x="646111" y="2361840"/>
            <a:ext cx="3201939" cy="2134320"/>
          </a:xfrm>
        </p:spPr>
        <p:txBody>
          <a:bodyPr>
            <a:noAutofit/>
          </a:bodyPr>
          <a:lstStyle/>
          <a:p>
            <a:pPr marL="0" indent="0">
              <a:buNone/>
            </a:pPr>
            <a:r>
              <a:rPr lang="en-US" sz="2400" dirty="0"/>
              <a:t>To play devil’s advocate, could the skulls possibly be using wide loops around their “ears”?</a:t>
            </a:r>
          </a:p>
        </p:txBody>
      </p:sp>
      <p:pic>
        <p:nvPicPr>
          <p:cNvPr id="1026" name="Picture 2" descr="Luis de Velasco y Castilla">
            <a:extLst>
              <a:ext uri="{FF2B5EF4-FFF2-40B4-BE49-F238E27FC236}">
                <a16:creationId xmlns:a16="http://schemas.microsoft.com/office/drawing/2014/main" xmlns="" id="{BC9D320A-0CF7-5EEE-A3B4-601A441D7F59}"/>
              </a:ext>
            </a:extLst>
          </p:cNvPr>
          <p:cNvPicPr>
            <a:picLocks noGrp="1" noChangeAspect="1" noChangeArrowheads="1"/>
          </p:cNvPicPr>
          <p:nvPr>
            <p:ph sz="half" idx="2"/>
          </p:nvPr>
        </p:nvPicPr>
        <p:blipFill>
          <a:blip r:embed="rId2">
            <a:extLst>
              <a:ext uri="{28A0092B-C50C-407E-A947-70E740481C1C}">
                <a14:useLocalDpi xmlns:a14="http://schemas.microsoft.com/office/drawing/2010/main" xmlns="" val="0"/>
              </a:ext>
            </a:extLst>
          </a:blip>
          <a:stretch>
            <a:fillRect/>
          </a:stretch>
        </p:blipFill>
        <p:spPr bwMode="auto">
          <a:xfrm>
            <a:off x="4086569" y="1644072"/>
            <a:ext cx="6803104" cy="453781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943649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CC">
            <a:alpha val="31000"/>
          </a:srgb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xmlns="" id="{CBD7291D-635C-98AE-0723-F93CACCA33AA}"/>
              </a:ext>
            </a:extLst>
          </p:cNvPr>
          <p:cNvSpPr>
            <a:spLocks noGrp="1"/>
          </p:cNvSpPr>
          <p:nvPr>
            <p:ph type="title"/>
          </p:nvPr>
        </p:nvSpPr>
        <p:spPr/>
        <p:txBody>
          <a:bodyPr/>
          <a:lstStyle/>
          <a:p>
            <a:endParaRPr lang="en-US"/>
          </a:p>
        </p:txBody>
      </p:sp>
      <p:sp>
        <p:nvSpPr>
          <p:cNvPr id="10" name="Text Placeholder 9">
            <a:extLst>
              <a:ext uri="{FF2B5EF4-FFF2-40B4-BE49-F238E27FC236}">
                <a16:creationId xmlns:a16="http://schemas.microsoft.com/office/drawing/2014/main" xmlns="" id="{832F9B60-300D-8FE5-291E-D4B48F854345}"/>
              </a:ext>
            </a:extLst>
          </p:cNvPr>
          <p:cNvSpPr>
            <a:spLocks noGrp="1"/>
          </p:cNvSpPr>
          <p:nvPr>
            <p:ph type="body" idx="1"/>
          </p:nvPr>
        </p:nvSpPr>
        <p:spPr>
          <a:xfrm>
            <a:off x="836612" y="1154951"/>
            <a:ext cx="5157787" cy="823912"/>
          </a:xfrm>
        </p:spPr>
        <p:txBody>
          <a:bodyPr/>
          <a:lstStyle/>
          <a:p>
            <a:pPr algn="ctr"/>
            <a:r>
              <a:rPr lang="en-US" dirty="0"/>
              <a:t>Newcastle Courant, 9/23/1738</a:t>
            </a:r>
          </a:p>
        </p:txBody>
      </p:sp>
      <p:pic>
        <p:nvPicPr>
          <p:cNvPr id="8" name="Content Placeholder 7" descr="A close-up of a newspaper&#10;&#10;Description automatically generated">
            <a:extLst>
              <a:ext uri="{FF2B5EF4-FFF2-40B4-BE49-F238E27FC236}">
                <a16:creationId xmlns:a16="http://schemas.microsoft.com/office/drawing/2014/main" xmlns="" id="{D885FBC5-6274-3ADC-2CC5-7ECB227432AA}"/>
              </a:ext>
            </a:extLst>
          </p:cNvPr>
          <p:cNvPicPr>
            <a:picLocks noGrp="1" noChangeAspect="1"/>
          </p:cNvPicPr>
          <p:nvPr>
            <p:ph sz="half" idx="2"/>
          </p:nvPr>
        </p:nvPicPr>
        <p:blipFill>
          <a:blip r:embed="rId2">
            <a:extLst>
              <a:ext uri="{28A0092B-C50C-407E-A947-70E740481C1C}">
                <a14:useLocalDpi xmlns:a14="http://schemas.microsoft.com/office/drawing/2010/main" xmlns="" val="0"/>
              </a:ext>
            </a:extLst>
          </a:blip>
          <a:stretch>
            <a:fillRect/>
          </a:stretch>
        </p:blipFill>
        <p:spPr>
          <a:xfrm>
            <a:off x="1679419" y="2307955"/>
            <a:ext cx="3472172" cy="3684588"/>
          </a:xfrm>
        </p:spPr>
      </p:pic>
      <p:sp>
        <p:nvSpPr>
          <p:cNvPr id="11" name="Text Placeholder 10">
            <a:extLst>
              <a:ext uri="{FF2B5EF4-FFF2-40B4-BE49-F238E27FC236}">
                <a16:creationId xmlns:a16="http://schemas.microsoft.com/office/drawing/2014/main" xmlns="" id="{BC4311F0-176D-DB58-8308-2A886AD5D907}"/>
              </a:ext>
            </a:extLst>
          </p:cNvPr>
          <p:cNvSpPr>
            <a:spLocks noGrp="1"/>
          </p:cNvSpPr>
          <p:nvPr>
            <p:ph type="body" sz="quarter" idx="3"/>
          </p:nvPr>
        </p:nvSpPr>
        <p:spPr>
          <a:xfrm>
            <a:off x="6127615" y="1154951"/>
            <a:ext cx="5183188" cy="823912"/>
          </a:xfrm>
        </p:spPr>
        <p:txBody>
          <a:bodyPr/>
          <a:lstStyle/>
          <a:p>
            <a:pPr algn="ctr"/>
            <a:r>
              <a:rPr lang="en-US" dirty="0"/>
              <a:t>Robert Smith, </a:t>
            </a:r>
            <a:r>
              <a:rPr lang="en-US" i="1" dirty="0" err="1"/>
              <a:t>Opticks</a:t>
            </a:r>
            <a:r>
              <a:rPr lang="en-US" dirty="0"/>
              <a:t>, 1738</a:t>
            </a:r>
          </a:p>
        </p:txBody>
      </p:sp>
      <p:pic>
        <p:nvPicPr>
          <p:cNvPr id="14" name="Content Placeholder 13" descr="A close-up of a text&#10;&#10;Description automatically generated">
            <a:extLst>
              <a:ext uri="{FF2B5EF4-FFF2-40B4-BE49-F238E27FC236}">
                <a16:creationId xmlns:a16="http://schemas.microsoft.com/office/drawing/2014/main" xmlns="" id="{5E6DDFB9-76DE-418A-1F64-E70B01A795E5}"/>
              </a:ext>
            </a:extLst>
          </p:cNvPr>
          <p:cNvPicPr>
            <a:picLocks noGrp="1" noChangeAspect="1"/>
          </p:cNvPicPr>
          <p:nvPr>
            <p:ph sz="quarter" idx="4"/>
          </p:nvPr>
        </p:nvPicPr>
        <p:blipFill>
          <a:blip r:embed="rId3">
            <a:extLst>
              <a:ext uri="{28A0092B-C50C-407E-A947-70E740481C1C}">
                <a14:useLocalDpi xmlns:a14="http://schemas.microsoft.com/office/drawing/2010/main" xmlns="" val="0"/>
              </a:ext>
            </a:extLst>
          </a:blip>
          <a:stretch>
            <a:fillRect/>
          </a:stretch>
        </p:blipFill>
        <p:spPr>
          <a:xfrm>
            <a:off x="6803351" y="2740549"/>
            <a:ext cx="4162425" cy="2819400"/>
          </a:xfrm>
        </p:spPr>
      </p:pic>
    </p:spTree>
    <p:extLst>
      <p:ext uri="{BB962C8B-B14F-4D97-AF65-F5344CB8AC3E}">
        <p14:creationId xmlns:p14="http://schemas.microsoft.com/office/powerpoint/2010/main" xmlns="" val="7304308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CC">
            <a:alpha val="30000"/>
          </a:srgb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xmlns="" id="{C14DE568-FD2F-AC83-5BAA-98BCA2F6DF78}"/>
              </a:ext>
            </a:extLst>
          </p:cNvPr>
          <p:cNvSpPr>
            <a:spLocks noGrp="1"/>
          </p:cNvSpPr>
          <p:nvPr>
            <p:ph type="title"/>
          </p:nvPr>
        </p:nvSpPr>
        <p:spPr/>
        <p:txBody>
          <a:bodyPr/>
          <a:lstStyle/>
          <a:p>
            <a:endParaRPr lang="en-US"/>
          </a:p>
        </p:txBody>
      </p:sp>
      <p:sp>
        <p:nvSpPr>
          <p:cNvPr id="8" name="Text Placeholder 7">
            <a:extLst>
              <a:ext uri="{FF2B5EF4-FFF2-40B4-BE49-F238E27FC236}">
                <a16:creationId xmlns:a16="http://schemas.microsoft.com/office/drawing/2014/main" xmlns="" id="{DBECCDAF-0842-738E-9ACF-176576382948}"/>
              </a:ext>
            </a:extLst>
          </p:cNvPr>
          <p:cNvSpPr>
            <a:spLocks noGrp="1"/>
          </p:cNvSpPr>
          <p:nvPr>
            <p:ph type="body" idx="1"/>
          </p:nvPr>
        </p:nvSpPr>
        <p:spPr>
          <a:xfrm>
            <a:off x="839787" y="1255640"/>
            <a:ext cx="5157787" cy="823912"/>
          </a:xfrm>
        </p:spPr>
        <p:txBody>
          <a:bodyPr/>
          <a:lstStyle/>
          <a:p>
            <a:pPr algn="ctr"/>
            <a:r>
              <a:rPr lang="en-US" dirty="0"/>
              <a:t>Pennsylvania Gazette, 9/23/1742</a:t>
            </a:r>
          </a:p>
        </p:txBody>
      </p:sp>
      <p:pic>
        <p:nvPicPr>
          <p:cNvPr id="13" name="Content Placeholder 12" descr="A close-up of a newspaper&#10;&#10;Description automatically generated">
            <a:extLst>
              <a:ext uri="{FF2B5EF4-FFF2-40B4-BE49-F238E27FC236}">
                <a16:creationId xmlns:a16="http://schemas.microsoft.com/office/drawing/2014/main" xmlns="" id="{E9D7D95B-A325-C2A5-BD09-0D7B7696A52C}"/>
              </a:ext>
            </a:extLst>
          </p:cNvPr>
          <p:cNvPicPr>
            <a:picLocks noGrp="1" noChangeAspect="1"/>
          </p:cNvPicPr>
          <p:nvPr>
            <p:ph sz="half" idx="2"/>
          </p:nvPr>
        </p:nvPicPr>
        <p:blipFill>
          <a:blip r:embed="rId2">
            <a:extLst>
              <a:ext uri="{28A0092B-C50C-407E-A947-70E740481C1C}">
                <a14:useLocalDpi xmlns:a14="http://schemas.microsoft.com/office/drawing/2010/main" xmlns="" val="0"/>
              </a:ext>
            </a:extLst>
          </a:blip>
          <a:stretch>
            <a:fillRect/>
          </a:stretch>
        </p:blipFill>
        <p:spPr>
          <a:xfrm>
            <a:off x="1628179" y="2505075"/>
            <a:ext cx="3581005" cy="3684588"/>
          </a:xfrm>
        </p:spPr>
      </p:pic>
      <p:sp>
        <p:nvSpPr>
          <p:cNvPr id="10" name="Text Placeholder 9">
            <a:extLst>
              <a:ext uri="{FF2B5EF4-FFF2-40B4-BE49-F238E27FC236}">
                <a16:creationId xmlns:a16="http://schemas.microsoft.com/office/drawing/2014/main" xmlns="" id="{6E1A8933-F84C-F266-A2DC-F68A2C9F347F}"/>
              </a:ext>
            </a:extLst>
          </p:cNvPr>
          <p:cNvSpPr>
            <a:spLocks noGrp="1"/>
          </p:cNvSpPr>
          <p:nvPr>
            <p:ph type="body" sz="quarter" idx="3"/>
          </p:nvPr>
        </p:nvSpPr>
        <p:spPr>
          <a:xfrm>
            <a:off x="6194427" y="1260491"/>
            <a:ext cx="5183188" cy="823912"/>
          </a:xfrm>
        </p:spPr>
        <p:txBody>
          <a:bodyPr/>
          <a:lstStyle/>
          <a:p>
            <a:pPr algn="ctr"/>
            <a:r>
              <a:rPr lang="en-US" dirty="0"/>
              <a:t>Caledonian Mercury, 9/26/1743</a:t>
            </a:r>
          </a:p>
        </p:txBody>
      </p:sp>
      <p:pic>
        <p:nvPicPr>
          <p:cNvPr id="15" name="Content Placeholder 14" descr="A newspaper article of a variety of different types of goods&#10;&#10;Description automatically generated with medium confidence">
            <a:extLst>
              <a:ext uri="{FF2B5EF4-FFF2-40B4-BE49-F238E27FC236}">
                <a16:creationId xmlns:a16="http://schemas.microsoft.com/office/drawing/2014/main" xmlns="" id="{BAC80B3A-D2CD-31F0-D7E2-452ACE39A423}"/>
              </a:ext>
            </a:extLst>
          </p:cNvPr>
          <p:cNvPicPr>
            <a:picLocks noGrp="1" noChangeAspect="1"/>
          </p:cNvPicPr>
          <p:nvPr>
            <p:ph sz="quarter" idx="4"/>
          </p:nvPr>
        </p:nvPicPr>
        <p:blipFill>
          <a:blip r:embed="rId3">
            <a:extLst>
              <a:ext uri="{28A0092B-C50C-407E-A947-70E740481C1C}">
                <a14:useLocalDpi xmlns:a14="http://schemas.microsoft.com/office/drawing/2010/main" xmlns="" val="0"/>
              </a:ext>
            </a:extLst>
          </a:blip>
          <a:stretch>
            <a:fillRect/>
          </a:stretch>
        </p:blipFill>
        <p:spPr>
          <a:xfrm>
            <a:off x="7098360" y="2505075"/>
            <a:ext cx="3330867" cy="3684588"/>
          </a:xfrm>
        </p:spPr>
      </p:pic>
    </p:spTree>
    <p:extLst>
      <p:ext uri="{BB962C8B-B14F-4D97-AF65-F5344CB8AC3E}">
        <p14:creationId xmlns:p14="http://schemas.microsoft.com/office/powerpoint/2010/main" xmlns="" val="24504000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CC">
            <a:alpha val="30000"/>
          </a:srgb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xmlns="" id="{EED90AAF-157F-840C-6BD2-2C81A1568C09}"/>
              </a:ext>
            </a:extLst>
          </p:cNvPr>
          <p:cNvSpPr>
            <a:spLocks noGrp="1"/>
          </p:cNvSpPr>
          <p:nvPr>
            <p:ph type="title"/>
          </p:nvPr>
        </p:nvSpPr>
        <p:spPr/>
        <p:txBody>
          <a:bodyPr/>
          <a:lstStyle/>
          <a:p>
            <a:pPr algn="ctr"/>
            <a:r>
              <a:rPr lang="en-US" dirty="0"/>
              <a:t>1746 – Marc </a:t>
            </a:r>
            <a:r>
              <a:rPr lang="en-US" dirty="0" err="1"/>
              <a:t>Thomin</a:t>
            </a:r>
            <a:endParaRPr lang="en-US" dirty="0"/>
          </a:p>
        </p:txBody>
      </p:sp>
      <p:pic>
        <p:nvPicPr>
          <p:cNvPr id="11" name="Content Placeholder 10" descr="A close-up of a book&#10;&#10;Description automatically generated">
            <a:extLst>
              <a:ext uri="{FF2B5EF4-FFF2-40B4-BE49-F238E27FC236}">
                <a16:creationId xmlns:a16="http://schemas.microsoft.com/office/drawing/2014/main" xmlns="" id="{C1F7BA01-7070-E476-740B-49F848E92F93}"/>
              </a:ext>
            </a:extLst>
          </p:cNvPr>
          <p:cNvPicPr>
            <a:picLocks noGrp="1" noChangeAspect="1"/>
          </p:cNvPicPr>
          <p:nvPr>
            <p:ph sz="half" idx="1"/>
          </p:nvPr>
        </p:nvPicPr>
        <p:blipFill>
          <a:blip r:embed="rId2">
            <a:extLst>
              <a:ext uri="{28A0092B-C50C-407E-A947-70E740481C1C}">
                <a14:useLocalDpi xmlns:a14="http://schemas.microsoft.com/office/drawing/2010/main" xmlns="" val="0"/>
              </a:ext>
            </a:extLst>
          </a:blip>
          <a:stretch>
            <a:fillRect/>
          </a:stretch>
        </p:blipFill>
        <p:spPr>
          <a:xfrm>
            <a:off x="1157376" y="1687962"/>
            <a:ext cx="2281122" cy="4351338"/>
          </a:xfrm>
        </p:spPr>
      </p:pic>
      <p:sp>
        <p:nvSpPr>
          <p:cNvPr id="18" name="Content Placeholder 17">
            <a:extLst>
              <a:ext uri="{FF2B5EF4-FFF2-40B4-BE49-F238E27FC236}">
                <a16:creationId xmlns:a16="http://schemas.microsoft.com/office/drawing/2014/main" xmlns="" id="{10AE9B2C-2BEE-819C-A5BE-B2B73EE7976E}"/>
              </a:ext>
            </a:extLst>
          </p:cNvPr>
          <p:cNvSpPr>
            <a:spLocks noGrp="1"/>
          </p:cNvSpPr>
          <p:nvPr>
            <p:ph sz="half" idx="2"/>
          </p:nvPr>
        </p:nvSpPr>
        <p:spPr>
          <a:xfrm>
            <a:off x="8442384" y="2698480"/>
            <a:ext cx="2911415" cy="2063301"/>
          </a:xfrm>
        </p:spPr>
        <p:txBody>
          <a:bodyPr>
            <a:noAutofit/>
          </a:bodyPr>
          <a:lstStyle/>
          <a:p>
            <a:pPr marL="0" indent="0">
              <a:buNone/>
            </a:pPr>
            <a:r>
              <a:rPr lang="en-US" sz="2400" dirty="0">
                <a:effectLst/>
                <a:latin typeface="Arial" panose="020B0604020202020204" pitchFamily="34" charset="0"/>
                <a:ea typeface="Calibri" panose="020F0502020204030204" pitchFamily="34" charset="0"/>
              </a:rPr>
              <a:t>Glasses with silver &amp; steel temples, which fit over the temples, &amp; don't take away the freedom to breathe</a:t>
            </a:r>
            <a:endParaRPr lang="en-US" sz="2400" dirty="0"/>
          </a:p>
        </p:txBody>
      </p:sp>
      <p:pic>
        <p:nvPicPr>
          <p:cNvPr id="20" name="Picture 19" descr="A close-up of a page of a book&#10;&#10;Description automatically generated">
            <a:extLst>
              <a:ext uri="{FF2B5EF4-FFF2-40B4-BE49-F238E27FC236}">
                <a16:creationId xmlns:a16="http://schemas.microsoft.com/office/drawing/2014/main" xmlns="" id="{A3DB41CE-D196-15C8-2133-2E23AB9A3749}"/>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716986" y="1679782"/>
            <a:ext cx="2758027" cy="4356791"/>
          </a:xfrm>
          <a:prstGeom prst="rect">
            <a:avLst/>
          </a:prstGeom>
        </p:spPr>
      </p:pic>
    </p:spTree>
    <p:extLst>
      <p:ext uri="{BB962C8B-B14F-4D97-AF65-F5344CB8AC3E}">
        <p14:creationId xmlns:p14="http://schemas.microsoft.com/office/powerpoint/2010/main" xmlns="" val="8307077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CC">
            <a:alpha val="3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DD4167-4811-32B9-84BC-656ACBA7D4FF}"/>
              </a:ext>
            </a:extLst>
          </p:cNvPr>
          <p:cNvSpPr>
            <a:spLocks noGrp="1"/>
          </p:cNvSpPr>
          <p:nvPr>
            <p:ph type="title"/>
          </p:nvPr>
        </p:nvSpPr>
        <p:spPr/>
        <p:txBody>
          <a:bodyPr>
            <a:normAutofit/>
          </a:bodyPr>
          <a:lstStyle/>
          <a:p>
            <a:pPr algn="ctr"/>
            <a:r>
              <a:rPr lang="en-US" sz="2800" dirty="0"/>
              <a:t>1749 – Aphakic temple spectacles purchased from James Mann II</a:t>
            </a:r>
          </a:p>
        </p:txBody>
      </p:sp>
      <p:pic>
        <p:nvPicPr>
          <p:cNvPr id="6" name="Content Placeholder 5" descr="A close-up of a book&#10;&#10;Description automatically generated">
            <a:extLst>
              <a:ext uri="{FF2B5EF4-FFF2-40B4-BE49-F238E27FC236}">
                <a16:creationId xmlns:a16="http://schemas.microsoft.com/office/drawing/2014/main" xmlns="" id="{B77D40FE-2E01-3EA8-032E-575CAF1C25F3}"/>
              </a:ext>
            </a:extLst>
          </p:cNvPr>
          <p:cNvPicPr>
            <a:picLocks noGrp="1" noChangeAspect="1"/>
          </p:cNvPicPr>
          <p:nvPr>
            <p:ph sz="half" idx="1"/>
          </p:nvPr>
        </p:nvPicPr>
        <p:blipFill>
          <a:blip r:embed="rId2">
            <a:extLst>
              <a:ext uri="{28A0092B-C50C-407E-A947-70E740481C1C}">
                <a14:useLocalDpi xmlns:a14="http://schemas.microsoft.com/office/drawing/2010/main" xmlns="" val="0"/>
              </a:ext>
            </a:extLst>
          </a:blip>
          <a:stretch>
            <a:fillRect/>
          </a:stretch>
        </p:blipFill>
        <p:spPr>
          <a:xfrm>
            <a:off x="838200" y="1825625"/>
            <a:ext cx="2590588" cy="4351338"/>
          </a:xfrm>
        </p:spPr>
      </p:pic>
      <p:pic>
        <p:nvPicPr>
          <p:cNvPr id="8" name="Content Placeholder 7" descr="A close-up of a book&#10;&#10;Description automatically generated">
            <a:extLst>
              <a:ext uri="{FF2B5EF4-FFF2-40B4-BE49-F238E27FC236}">
                <a16:creationId xmlns:a16="http://schemas.microsoft.com/office/drawing/2014/main" xmlns="" id="{2CF70C45-A0A4-003F-D2F1-36EAEF3720EF}"/>
              </a:ext>
            </a:extLst>
          </p:cNvPr>
          <p:cNvPicPr>
            <a:picLocks noGrp="1" noChangeAspect="1"/>
          </p:cNvPicPr>
          <p:nvPr>
            <p:ph sz="half" idx="2"/>
          </p:nvPr>
        </p:nvPicPr>
        <p:blipFill>
          <a:blip r:embed="rId3">
            <a:extLst>
              <a:ext uri="{28A0092B-C50C-407E-A947-70E740481C1C}">
                <a14:useLocalDpi xmlns:a14="http://schemas.microsoft.com/office/drawing/2010/main" xmlns="" val="0"/>
              </a:ext>
            </a:extLst>
          </a:blip>
          <a:stretch>
            <a:fillRect/>
          </a:stretch>
        </p:blipFill>
        <p:spPr>
          <a:xfrm>
            <a:off x="4156186" y="1825625"/>
            <a:ext cx="2673933" cy="4351338"/>
          </a:xfrm>
        </p:spPr>
      </p:pic>
      <p:pic>
        <p:nvPicPr>
          <p:cNvPr id="10" name="Picture 9" descr="A close-up of a newspaper&#10;&#10;Description automatically generated">
            <a:extLst>
              <a:ext uri="{FF2B5EF4-FFF2-40B4-BE49-F238E27FC236}">
                <a16:creationId xmlns:a16="http://schemas.microsoft.com/office/drawing/2014/main" xmlns="" id="{0660665A-6071-5EFC-BB79-43A686573CB9}"/>
              </a:ext>
            </a:extLst>
          </p:cNvPr>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487728" y="3001037"/>
            <a:ext cx="3738329" cy="3175926"/>
          </a:xfrm>
          <a:prstGeom prst="rect">
            <a:avLst/>
          </a:prstGeom>
        </p:spPr>
      </p:pic>
      <p:pic>
        <p:nvPicPr>
          <p:cNvPr id="12" name="Picture 11" descr="A close-up of a document&#10;&#10;Description automatically generated">
            <a:extLst>
              <a:ext uri="{FF2B5EF4-FFF2-40B4-BE49-F238E27FC236}">
                <a16:creationId xmlns:a16="http://schemas.microsoft.com/office/drawing/2014/main" xmlns="" id="{E260A409-24EE-5D24-468C-DBEF22C52039}"/>
              </a:ext>
            </a:extLst>
          </p:cNvPr>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7557517" y="1825625"/>
            <a:ext cx="3520807" cy="979367"/>
          </a:xfrm>
          <a:prstGeom prst="rect">
            <a:avLst/>
          </a:prstGeom>
        </p:spPr>
      </p:pic>
    </p:spTree>
    <p:extLst>
      <p:ext uri="{BB962C8B-B14F-4D97-AF65-F5344CB8AC3E}">
        <p14:creationId xmlns:p14="http://schemas.microsoft.com/office/powerpoint/2010/main" xmlns="" val="22111232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CC">
            <a:alpha val="3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F4F8CB-99FE-CD99-B32A-A200CCB338BA}"/>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xmlns="" id="{843B3C3D-C8C1-4E2A-514E-2C6BEA0AC509}"/>
              </a:ext>
            </a:extLst>
          </p:cNvPr>
          <p:cNvSpPr>
            <a:spLocks noGrp="1"/>
          </p:cNvSpPr>
          <p:nvPr>
            <p:ph type="body" idx="1"/>
          </p:nvPr>
        </p:nvSpPr>
        <p:spPr>
          <a:xfrm>
            <a:off x="862014" y="1198084"/>
            <a:ext cx="5157787" cy="823912"/>
          </a:xfrm>
        </p:spPr>
        <p:txBody>
          <a:bodyPr/>
          <a:lstStyle/>
          <a:p>
            <a:pPr algn="ctr"/>
            <a:r>
              <a:rPr lang="en-US" dirty="0"/>
              <a:t>1749 – James </a:t>
            </a:r>
            <a:r>
              <a:rPr lang="en-US" dirty="0" err="1"/>
              <a:t>Ayscough</a:t>
            </a:r>
            <a:r>
              <a:rPr lang="en-US" dirty="0"/>
              <a:t> trade card</a:t>
            </a:r>
          </a:p>
        </p:txBody>
      </p:sp>
      <p:pic>
        <p:nvPicPr>
          <p:cNvPr id="8" name="Content Placeholder 7" descr="A drawing of a scientific instrument&#10;&#10;Description automatically generated with medium confidence">
            <a:extLst>
              <a:ext uri="{FF2B5EF4-FFF2-40B4-BE49-F238E27FC236}">
                <a16:creationId xmlns:a16="http://schemas.microsoft.com/office/drawing/2014/main" xmlns="" id="{E60EF180-2D9F-AD92-6602-CD819A57CF8D}"/>
              </a:ext>
            </a:extLst>
          </p:cNvPr>
          <p:cNvPicPr>
            <a:picLocks noGrp="1" noChangeAspect="1"/>
          </p:cNvPicPr>
          <p:nvPr>
            <p:ph sz="half" idx="2"/>
          </p:nvPr>
        </p:nvPicPr>
        <p:blipFill>
          <a:blip r:embed="rId2">
            <a:extLst>
              <a:ext uri="{28A0092B-C50C-407E-A947-70E740481C1C}">
                <a14:useLocalDpi xmlns:a14="http://schemas.microsoft.com/office/drawing/2010/main" xmlns="" val="0"/>
              </a:ext>
            </a:extLst>
          </a:blip>
          <a:stretch>
            <a:fillRect/>
          </a:stretch>
        </p:blipFill>
        <p:spPr>
          <a:xfrm>
            <a:off x="1380331" y="2642394"/>
            <a:ext cx="4076700" cy="3409950"/>
          </a:xfrm>
        </p:spPr>
      </p:pic>
      <p:sp>
        <p:nvSpPr>
          <p:cNvPr id="5" name="Text Placeholder 4">
            <a:extLst>
              <a:ext uri="{FF2B5EF4-FFF2-40B4-BE49-F238E27FC236}">
                <a16:creationId xmlns:a16="http://schemas.microsoft.com/office/drawing/2014/main" xmlns="" id="{B5B4BDDA-9E15-0CAD-D629-794D316073E9}"/>
              </a:ext>
            </a:extLst>
          </p:cNvPr>
          <p:cNvSpPr>
            <a:spLocks noGrp="1"/>
          </p:cNvSpPr>
          <p:nvPr>
            <p:ph type="body" sz="quarter" idx="3"/>
          </p:nvPr>
        </p:nvSpPr>
        <p:spPr>
          <a:xfrm>
            <a:off x="6194426" y="1198084"/>
            <a:ext cx="5183188" cy="823912"/>
          </a:xfrm>
        </p:spPr>
        <p:txBody>
          <a:bodyPr/>
          <a:lstStyle/>
          <a:p>
            <a:pPr algn="ctr"/>
            <a:r>
              <a:rPr lang="en-US" dirty="0"/>
              <a:t>Maryland Gazette, September 26, 1750</a:t>
            </a:r>
          </a:p>
        </p:txBody>
      </p:sp>
      <p:pic>
        <p:nvPicPr>
          <p:cNvPr id="10" name="Content Placeholder 9" descr="A newspaper article with text&#10;&#10;Description automatically generated">
            <a:extLst>
              <a:ext uri="{FF2B5EF4-FFF2-40B4-BE49-F238E27FC236}">
                <a16:creationId xmlns:a16="http://schemas.microsoft.com/office/drawing/2014/main" xmlns="" id="{983B1EEB-2E5B-D624-8FA0-797A43B58684}"/>
              </a:ext>
            </a:extLst>
          </p:cNvPr>
          <p:cNvPicPr>
            <a:picLocks noGrp="1" noChangeAspect="1"/>
          </p:cNvPicPr>
          <p:nvPr>
            <p:ph sz="quarter" idx="4"/>
          </p:nvPr>
        </p:nvPicPr>
        <p:blipFill>
          <a:blip r:embed="rId3">
            <a:extLst>
              <a:ext uri="{28A0092B-C50C-407E-A947-70E740481C1C}">
                <a14:useLocalDpi xmlns:a14="http://schemas.microsoft.com/office/drawing/2010/main" xmlns="" val="0"/>
              </a:ext>
            </a:extLst>
          </a:blip>
          <a:stretch>
            <a:fillRect/>
          </a:stretch>
        </p:blipFill>
        <p:spPr>
          <a:xfrm>
            <a:off x="7006431" y="2556669"/>
            <a:ext cx="3514725" cy="3581400"/>
          </a:xfrm>
        </p:spPr>
      </p:pic>
    </p:spTree>
    <p:extLst>
      <p:ext uri="{BB962C8B-B14F-4D97-AF65-F5344CB8AC3E}">
        <p14:creationId xmlns:p14="http://schemas.microsoft.com/office/powerpoint/2010/main" xmlns="" val="7376108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CC">
            <a:alpha val="30000"/>
          </a:srgb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xmlns="" id="{EC491EDC-2F4E-D806-DD21-A7FAFF9C75E9}"/>
              </a:ext>
            </a:extLst>
          </p:cNvPr>
          <p:cNvSpPr>
            <a:spLocks noGrp="1"/>
          </p:cNvSpPr>
          <p:nvPr>
            <p:ph type="title"/>
          </p:nvPr>
        </p:nvSpPr>
        <p:spPr/>
        <p:txBody>
          <a:bodyPr/>
          <a:lstStyle/>
          <a:p>
            <a:endParaRPr lang="en-US" dirty="0"/>
          </a:p>
        </p:txBody>
      </p:sp>
      <p:sp>
        <p:nvSpPr>
          <p:cNvPr id="8" name="Text Placeholder 7">
            <a:extLst>
              <a:ext uri="{FF2B5EF4-FFF2-40B4-BE49-F238E27FC236}">
                <a16:creationId xmlns:a16="http://schemas.microsoft.com/office/drawing/2014/main" xmlns="" id="{C1DBE075-5A26-9EBF-FB14-BDAD3E2A9C82}"/>
              </a:ext>
            </a:extLst>
          </p:cNvPr>
          <p:cNvSpPr>
            <a:spLocks noGrp="1"/>
          </p:cNvSpPr>
          <p:nvPr>
            <p:ph type="body" idx="1"/>
          </p:nvPr>
        </p:nvSpPr>
        <p:spPr>
          <a:xfrm>
            <a:off x="836612" y="1154951"/>
            <a:ext cx="5157787" cy="823912"/>
          </a:xfrm>
        </p:spPr>
        <p:txBody>
          <a:bodyPr>
            <a:normAutofit/>
          </a:bodyPr>
          <a:lstStyle/>
          <a:p>
            <a:pPr algn="ctr"/>
            <a:r>
              <a:rPr lang="en-US" sz="2000" dirty="0"/>
              <a:t>Pennsylvania Gazette, December 12, 1751</a:t>
            </a:r>
          </a:p>
        </p:txBody>
      </p:sp>
      <p:pic>
        <p:nvPicPr>
          <p:cNvPr id="13" name="Content Placeholder 12" descr="A close-up of a newspaper&#10;&#10;Description automatically generated">
            <a:extLst>
              <a:ext uri="{FF2B5EF4-FFF2-40B4-BE49-F238E27FC236}">
                <a16:creationId xmlns:a16="http://schemas.microsoft.com/office/drawing/2014/main" xmlns="" id="{C7CF7D76-E15C-BFD9-7D95-0DE64B0D36E5}"/>
              </a:ext>
            </a:extLst>
          </p:cNvPr>
          <p:cNvPicPr>
            <a:picLocks noGrp="1" noChangeAspect="1"/>
          </p:cNvPicPr>
          <p:nvPr>
            <p:ph sz="half" idx="2"/>
          </p:nvPr>
        </p:nvPicPr>
        <p:blipFill>
          <a:blip r:embed="rId2">
            <a:extLst>
              <a:ext uri="{28A0092B-C50C-407E-A947-70E740481C1C}">
                <a14:useLocalDpi xmlns:a14="http://schemas.microsoft.com/office/drawing/2010/main" xmlns="" val="0"/>
              </a:ext>
            </a:extLst>
          </a:blip>
          <a:stretch>
            <a:fillRect/>
          </a:stretch>
        </p:blipFill>
        <p:spPr>
          <a:xfrm>
            <a:off x="839788" y="2565284"/>
            <a:ext cx="5157787" cy="3564169"/>
          </a:xfrm>
        </p:spPr>
      </p:pic>
      <p:sp>
        <p:nvSpPr>
          <p:cNvPr id="10" name="Text Placeholder 9">
            <a:extLst>
              <a:ext uri="{FF2B5EF4-FFF2-40B4-BE49-F238E27FC236}">
                <a16:creationId xmlns:a16="http://schemas.microsoft.com/office/drawing/2014/main" xmlns="" id="{870942EC-9E43-B1C2-D0DC-62C7109E89DE}"/>
              </a:ext>
            </a:extLst>
          </p:cNvPr>
          <p:cNvSpPr>
            <a:spLocks noGrp="1"/>
          </p:cNvSpPr>
          <p:nvPr>
            <p:ph type="body" sz="quarter" idx="3"/>
          </p:nvPr>
        </p:nvSpPr>
        <p:spPr>
          <a:xfrm>
            <a:off x="6169024" y="1154951"/>
            <a:ext cx="5183188" cy="823912"/>
          </a:xfrm>
        </p:spPr>
        <p:txBody>
          <a:bodyPr>
            <a:normAutofit/>
          </a:bodyPr>
          <a:lstStyle/>
          <a:p>
            <a:pPr algn="ctr"/>
            <a:r>
              <a:rPr lang="en-US" sz="2000" dirty="0"/>
              <a:t>Pennsylvania Gazette, March 30, 1758</a:t>
            </a:r>
          </a:p>
        </p:txBody>
      </p:sp>
      <p:pic>
        <p:nvPicPr>
          <p:cNvPr id="19" name="Content Placeholder 18" descr="A newspaper with a pair of round objects&#10;&#10;Description automatically generated">
            <a:extLst>
              <a:ext uri="{FF2B5EF4-FFF2-40B4-BE49-F238E27FC236}">
                <a16:creationId xmlns:a16="http://schemas.microsoft.com/office/drawing/2014/main" xmlns="" id="{6FE964E4-D427-4295-4CE9-58A14755F4DB}"/>
              </a:ext>
            </a:extLst>
          </p:cNvPr>
          <p:cNvPicPr>
            <a:picLocks noGrp="1" noChangeAspect="1"/>
          </p:cNvPicPr>
          <p:nvPr>
            <p:ph sz="quarter" idx="4"/>
          </p:nvPr>
        </p:nvPicPr>
        <p:blipFill>
          <a:blip r:embed="rId3">
            <a:extLst>
              <a:ext uri="{28A0092B-C50C-407E-A947-70E740481C1C}">
                <a14:useLocalDpi xmlns:a14="http://schemas.microsoft.com/office/drawing/2010/main" xmlns="" val="0"/>
              </a:ext>
            </a:extLst>
          </a:blip>
          <a:stretch>
            <a:fillRect/>
          </a:stretch>
        </p:blipFill>
        <p:spPr>
          <a:xfrm>
            <a:off x="6764631" y="2505075"/>
            <a:ext cx="3998325" cy="3684588"/>
          </a:xfrm>
        </p:spPr>
      </p:pic>
    </p:spTree>
    <p:extLst>
      <p:ext uri="{BB962C8B-B14F-4D97-AF65-F5344CB8AC3E}">
        <p14:creationId xmlns:p14="http://schemas.microsoft.com/office/powerpoint/2010/main" xmlns="" val="36013177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xmlns="" id="{46DCF204-C58D-F9B3-990B-7193E70E2221}"/>
              </a:ext>
            </a:extLst>
          </p:cNvPr>
          <p:cNvSpPr>
            <a:spLocks noGrp="1"/>
          </p:cNvSpPr>
          <p:nvPr>
            <p:ph type="title"/>
          </p:nvPr>
        </p:nvSpPr>
        <p:spPr/>
        <p:txBody>
          <a:bodyPr/>
          <a:lstStyle/>
          <a:p>
            <a:pPr algn="ctr"/>
            <a:r>
              <a:rPr lang="en-US" dirty="0"/>
              <a:t>Public Ledger, May 8, 1760</a:t>
            </a:r>
          </a:p>
        </p:txBody>
      </p:sp>
      <p:pic>
        <p:nvPicPr>
          <p:cNvPr id="17" name="Content Placeholder 16" descr="A black and white document with text&#10;&#10;Description automatically generated">
            <a:extLst>
              <a:ext uri="{FF2B5EF4-FFF2-40B4-BE49-F238E27FC236}">
                <a16:creationId xmlns:a16="http://schemas.microsoft.com/office/drawing/2014/main" xmlns="" id="{BB54C384-530E-6F95-6E50-48770D6A7548}"/>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4861625" y="2557463"/>
            <a:ext cx="2468750" cy="3317875"/>
          </a:xfrm>
        </p:spPr>
      </p:pic>
    </p:spTree>
    <p:extLst>
      <p:ext uri="{BB962C8B-B14F-4D97-AF65-F5344CB8AC3E}">
        <p14:creationId xmlns:p14="http://schemas.microsoft.com/office/powerpoint/2010/main" xmlns="" val="39454748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5">
            <a:alpha val="32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11BF76-23CC-878B-B0D4-C976254ECF32}"/>
              </a:ext>
            </a:extLst>
          </p:cNvPr>
          <p:cNvSpPr>
            <a:spLocks noGrp="1"/>
          </p:cNvSpPr>
          <p:nvPr>
            <p:ph type="title"/>
          </p:nvPr>
        </p:nvSpPr>
        <p:spPr/>
        <p:txBody>
          <a:bodyPr/>
          <a:lstStyle/>
          <a:p>
            <a:pPr algn="ctr"/>
            <a:r>
              <a:rPr lang="en-US" dirty="0"/>
              <a:t>James </a:t>
            </a:r>
            <a:r>
              <a:rPr lang="en-US" dirty="0" err="1"/>
              <a:t>Ayscough</a:t>
            </a:r>
            <a:r>
              <a:rPr lang="en-US" dirty="0"/>
              <a:t> (1720-1759)</a:t>
            </a:r>
          </a:p>
        </p:txBody>
      </p:sp>
      <p:sp>
        <p:nvSpPr>
          <p:cNvPr id="3" name="Content Placeholder 2">
            <a:extLst>
              <a:ext uri="{FF2B5EF4-FFF2-40B4-BE49-F238E27FC236}">
                <a16:creationId xmlns:a16="http://schemas.microsoft.com/office/drawing/2014/main" xmlns="" id="{D2EBE528-5995-6952-FCAF-5685119F5519}"/>
              </a:ext>
            </a:extLst>
          </p:cNvPr>
          <p:cNvSpPr>
            <a:spLocks noGrp="1"/>
          </p:cNvSpPr>
          <p:nvPr>
            <p:ph sz="half" idx="1"/>
          </p:nvPr>
        </p:nvSpPr>
        <p:spPr/>
        <p:txBody>
          <a:bodyPr/>
          <a:lstStyle/>
          <a:p>
            <a:r>
              <a:rPr lang="en-US" dirty="0"/>
              <a:t>Born in Wiltshire, he was the son of a clergyman</a:t>
            </a:r>
          </a:p>
          <a:p>
            <a:r>
              <a:rPr lang="en-US" dirty="0"/>
              <a:t>He apprenticed with James Mann, Jr. from 1743-1748</a:t>
            </a:r>
          </a:p>
          <a:p>
            <a:r>
              <a:rPr lang="en-US" dirty="0" err="1"/>
              <a:t>Ayscough</a:t>
            </a:r>
            <a:r>
              <a:rPr lang="en-US" dirty="0"/>
              <a:t> set up his own shop at 33 Ludgate Street, near St. Paul’s Cathedral</a:t>
            </a:r>
          </a:p>
        </p:txBody>
      </p:sp>
      <p:sp>
        <p:nvSpPr>
          <p:cNvPr id="4" name="Content Placeholder 3">
            <a:extLst>
              <a:ext uri="{FF2B5EF4-FFF2-40B4-BE49-F238E27FC236}">
                <a16:creationId xmlns:a16="http://schemas.microsoft.com/office/drawing/2014/main" xmlns="" id="{D5AEF313-B5F7-9C1D-63DF-8BEDBB6EA8A5}"/>
              </a:ext>
            </a:extLst>
          </p:cNvPr>
          <p:cNvSpPr>
            <a:spLocks noGrp="1"/>
          </p:cNvSpPr>
          <p:nvPr>
            <p:ph sz="half" idx="2"/>
          </p:nvPr>
        </p:nvSpPr>
        <p:spPr/>
        <p:txBody>
          <a:bodyPr/>
          <a:lstStyle/>
          <a:p>
            <a:r>
              <a:rPr lang="en-US" dirty="0"/>
              <a:t>Having trained with Mann, he became an expert maker of microscopes</a:t>
            </a:r>
          </a:p>
          <a:p>
            <a:r>
              <a:rPr lang="en-US" dirty="0"/>
              <a:t>He advocated blue or green lenses as helpful to the health of the eye</a:t>
            </a:r>
          </a:p>
          <a:p>
            <a:r>
              <a:rPr lang="en-US" dirty="0"/>
              <a:t>From 1755 until his death, he kept careful meteorological records which were published in </a:t>
            </a:r>
            <a:r>
              <a:rPr lang="en-US" i="1" dirty="0"/>
              <a:t>The </a:t>
            </a:r>
            <a:r>
              <a:rPr lang="en-US" b="0" i="1" dirty="0">
                <a:solidFill>
                  <a:srgbClr val="202122"/>
                </a:solidFill>
                <a:effectLst/>
                <a:latin typeface="Arial" panose="020B0604020202020204" pitchFamily="34" charset="0"/>
              </a:rPr>
              <a:t>Gentleman's Magazine</a:t>
            </a:r>
            <a:endParaRPr lang="en-US" dirty="0"/>
          </a:p>
        </p:txBody>
      </p:sp>
    </p:spTree>
    <p:extLst>
      <p:ext uri="{BB962C8B-B14F-4D97-AF65-F5344CB8AC3E}">
        <p14:creationId xmlns:p14="http://schemas.microsoft.com/office/powerpoint/2010/main" xmlns="" val="22130859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E5B3B8-0704-9AB2-7EB4-CB04712B9A92}"/>
              </a:ext>
            </a:extLst>
          </p:cNvPr>
          <p:cNvSpPr>
            <a:spLocks noGrp="1"/>
          </p:cNvSpPr>
          <p:nvPr>
            <p:ph type="title"/>
          </p:nvPr>
        </p:nvSpPr>
        <p:spPr/>
        <p:txBody>
          <a:bodyPr/>
          <a:lstStyle/>
          <a:p>
            <a:endParaRPr lang="en-US"/>
          </a:p>
        </p:txBody>
      </p:sp>
      <p:pic>
        <p:nvPicPr>
          <p:cNvPr id="14" name="Content Placeholder 13" descr="A close-up of a web page&#10;&#10;Description automatically generated">
            <a:extLst>
              <a:ext uri="{FF2B5EF4-FFF2-40B4-BE49-F238E27FC236}">
                <a16:creationId xmlns:a16="http://schemas.microsoft.com/office/drawing/2014/main" xmlns="" id="{8B1EA410-7193-6E2B-6BCF-F35F1BB4CFD4}"/>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475078" y="126048"/>
            <a:ext cx="11241844" cy="6366827"/>
          </a:xfrm>
        </p:spPr>
      </p:pic>
    </p:spTree>
    <p:extLst>
      <p:ext uri="{BB962C8B-B14F-4D97-AF65-F5344CB8AC3E}">
        <p14:creationId xmlns:p14="http://schemas.microsoft.com/office/powerpoint/2010/main" xmlns="" val="42071599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1B30D64-0B06-E485-00C1-F28204E5620C}"/>
              </a:ext>
            </a:extLst>
          </p:cNvPr>
          <p:cNvSpPr>
            <a:spLocks noGrp="1"/>
          </p:cNvSpPr>
          <p:nvPr>
            <p:ph type="title"/>
          </p:nvPr>
        </p:nvSpPr>
        <p:spPr/>
        <p:txBody>
          <a:bodyPr/>
          <a:lstStyle/>
          <a:p>
            <a:pPr algn="ctr"/>
            <a:r>
              <a:rPr lang="en-US" dirty="0" err="1"/>
              <a:t>Ayscough</a:t>
            </a:r>
            <a:r>
              <a:rPr lang="en-US" dirty="0"/>
              <a:t> temple spectacles – 1752</a:t>
            </a:r>
            <a:br>
              <a:rPr lang="en-US" dirty="0"/>
            </a:br>
            <a:r>
              <a:rPr lang="en-US" sz="3200" dirty="0"/>
              <a:t>(not mentioned in the 1750 edition)</a:t>
            </a:r>
          </a:p>
        </p:txBody>
      </p:sp>
      <p:pic>
        <p:nvPicPr>
          <p:cNvPr id="7" name="Content Placeholder 6" descr="A close-up of a book&#10;&#10;Description automatically generated">
            <a:extLst>
              <a:ext uri="{FF2B5EF4-FFF2-40B4-BE49-F238E27FC236}">
                <a16:creationId xmlns:a16="http://schemas.microsoft.com/office/drawing/2014/main" xmlns="" id="{8DAB2464-6EBA-94E6-1BA0-6FC9D124F99D}"/>
              </a:ext>
            </a:extLst>
          </p:cNvPr>
          <p:cNvPicPr>
            <a:picLocks noGrp="1" noChangeAspect="1"/>
          </p:cNvPicPr>
          <p:nvPr>
            <p:ph sz="half" idx="1"/>
          </p:nvPr>
        </p:nvPicPr>
        <p:blipFill>
          <a:blip r:embed="rId2">
            <a:extLst>
              <a:ext uri="{28A0092B-C50C-407E-A947-70E740481C1C}">
                <a14:useLocalDpi xmlns:a14="http://schemas.microsoft.com/office/drawing/2010/main" xmlns="" val="0"/>
              </a:ext>
            </a:extLst>
          </a:blip>
          <a:stretch>
            <a:fillRect/>
          </a:stretch>
        </p:blipFill>
        <p:spPr>
          <a:xfrm>
            <a:off x="2123073" y="1825625"/>
            <a:ext cx="2611853" cy="4351338"/>
          </a:xfrm>
        </p:spPr>
      </p:pic>
      <p:pic>
        <p:nvPicPr>
          <p:cNvPr id="8" name="Content Placeholder 7" descr="A close-up of a page of a book&#10;&#10;Description automatically generated">
            <a:extLst>
              <a:ext uri="{FF2B5EF4-FFF2-40B4-BE49-F238E27FC236}">
                <a16:creationId xmlns:a16="http://schemas.microsoft.com/office/drawing/2014/main" xmlns="" id="{EB2C0DDC-BDFB-8424-6ADD-B9811E5AC1C6}"/>
              </a:ext>
            </a:extLst>
          </p:cNvPr>
          <p:cNvPicPr>
            <a:picLocks noGrp="1" noChangeAspect="1"/>
          </p:cNvPicPr>
          <p:nvPr>
            <p:ph sz="half" idx="2"/>
          </p:nvPr>
        </p:nvPicPr>
        <p:blipFill>
          <a:blip r:embed="rId3">
            <a:extLst>
              <a:ext uri="{28A0092B-C50C-407E-A947-70E740481C1C}">
                <a14:useLocalDpi xmlns:a14="http://schemas.microsoft.com/office/drawing/2010/main" xmlns="" val="0"/>
              </a:ext>
            </a:extLst>
          </a:blip>
          <a:stretch>
            <a:fillRect/>
          </a:stretch>
        </p:blipFill>
        <p:spPr>
          <a:xfrm>
            <a:off x="7467733" y="1690688"/>
            <a:ext cx="2590534" cy="4351338"/>
          </a:xfrm>
        </p:spPr>
      </p:pic>
      <p:pic>
        <p:nvPicPr>
          <p:cNvPr id="10" name="Picture 9" descr="An old metal glasses in a case&#10;&#10;Description automatically generated with medium confidence">
            <a:extLst>
              <a:ext uri="{FF2B5EF4-FFF2-40B4-BE49-F238E27FC236}">
                <a16:creationId xmlns:a16="http://schemas.microsoft.com/office/drawing/2014/main" xmlns="" id="{4C8627ED-D4BD-B93F-E8CF-6A4178601994}"/>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898198" y="3081294"/>
            <a:ext cx="2395604" cy="1570126"/>
          </a:xfrm>
          <a:prstGeom prst="rect">
            <a:avLst/>
          </a:prstGeom>
        </p:spPr>
      </p:pic>
    </p:spTree>
    <p:extLst>
      <p:ext uri="{BB962C8B-B14F-4D97-AF65-F5344CB8AC3E}">
        <p14:creationId xmlns:p14="http://schemas.microsoft.com/office/powerpoint/2010/main" xmlns="" val="1362215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CC">
            <a:alpha val="3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6783FB-9D2C-8A0A-381F-65C03D9470D4}"/>
              </a:ext>
            </a:extLst>
          </p:cNvPr>
          <p:cNvSpPr>
            <a:spLocks noGrp="1"/>
          </p:cNvSpPr>
          <p:nvPr>
            <p:ph type="title"/>
          </p:nvPr>
        </p:nvSpPr>
        <p:spPr/>
        <p:txBody>
          <a:bodyPr>
            <a:normAutofit/>
          </a:bodyPr>
          <a:lstStyle/>
          <a:p>
            <a:pPr algn="ctr"/>
            <a:r>
              <a:rPr lang="en-US" sz="4000" dirty="0"/>
              <a:t>Newcastle Weekly Courant, September 22, 1753</a:t>
            </a:r>
          </a:p>
        </p:txBody>
      </p:sp>
      <p:pic>
        <p:nvPicPr>
          <p:cNvPr id="5" name="Content Placeholder 4" descr="A close-up of a newspaper&#10;&#10;Description automatically generated">
            <a:extLst>
              <a:ext uri="{FF2B5EF4-FFF2-40B4-BE49-F238E27FC236}">
                <a16:creationId xmlns:a16="http://schemas.microsoft.com/office/drawing/2014/main" xmlns="" id="{60FF6FE6-BC31-46E6-6838-60E0F9767EB3}"/>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2956885" y="1825625"/>
            <a:ext cx="6278229" cy="4351338"/>
          </a:xfrm>
        </p:spPr>
      </p:pic>
    </p:spTree>
    <p:extLst>
      <p:ext uri="{BB962C8B-B14F-4D97-AF65-F5344CB8AC3E}">
        <p14:creationId xmlns:p14="http://schemas.microsoft.com/office/powerpoint/2010/main" xmlns="" val="2976728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06BF5EA-C664-853E-F3B0-30DACA6C7C32}"/>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xmlns="" id="{4B908A9C-E5C3-67A8-2A17-B110F6A8E55D}"/>
              </a:ext>
            </a:extLst>
          </p:cNvPr>
          <p:cNvSpPr>
            <a:spLocks noGrp="1"/>
          </p:cNvSpPr>
          <p:nvPr>
            <p:ph idx="1"/>
          </p:nvPr>
        </p:nvSpPr>
        <p:spPr>
          <a:xfrm>
            <a:off x="838200" y="1851504"/>
            <a:ext cx="10515600" cy="4351338"/>
          </a:xfrm>
        </p:spPr>
        <p:txBody>
          <a:bodyPr>
            <a:normAutofit/>
          </a:bodyPr>
          <a:lstStyle/>
          <a:p>
            <a:pPr marL="0" indent="0" algn="ctr">
              <a:buNone/>
            </a:pPr>
            <a:r>
              <a:rPr lang="en-US" sz="5400" dirty="0">
                <a:solidFill>
                  <a:schemeClr val="bg1"/>
                </a:solidFill>
              </a:rPr>
              <a:t>Is there anything to suggest temple spectacles predating 1727?</a:t>
            </a:r>
          </a:p>
        </p:txBody>
      </p:sp>
    </p:spTree>
    <p:extLst>
      <p:ext uri="{BB962C8B-B14F-4D97-AF65-F5344CB8AC3E}">
        <p14:creationId xmlns:p14="http://schemas.microsoft.com/office/powerpoint/2010/main" xmlns="" val="31723267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94F5BD-6A73-CE94-ED57-6FE39B872333}"/>
              </a:ext>
            </a:extLst>
          </p:cNvPr>
          <p:cNvSpPr>
            <a:spLocks noGrp="1"/>
          </p:cNvSpPr>
          <p:nvPr>
            <p:ph type="title"/>
          </p:nvPr>
        </p:nvSpPr>
        <p:spPr/>
        <p:txBody>
          <a:bodyPr/>
          <a:lstStyle/>
          <a:p>
            <a:pPr algn="ctr"/>
            <a:r>
              <a:rPr lang="en-US" b="0" i="0" dirty="0">
                <a:solidFill>
                  <a:schemeClr val="bg1"/>
                </a:solidFill>
                <a:effectLst/>
                <a:latin typeface="Google Sans"/>
              </a:rPr>
              <a:t>Hans </a:t>
            </a:r>
            <a:r>
              <a:rPr lang="en-US" b="0" i="0" dirty="0" err="1">
                <a:solidFill>
                  <a:schemeClr val="bg1"/>
                </a:solidFill>
                <a:effectLst/>
                <a:latin typeface="Google Sans"/>
              </a:rPr>
              <a:t>Burgkmair</a:t>
            </a:r>
            <a:r>
              <a:rPr lang="en-US" b="0" i="0" dirty="0">
                <a:solidFill>
                  <a:schemeClr val="bg1"/>
                </a:solidFill>
                <a:effectLst/>
                <a:latin typeface="Google Sans"/>
              </a:rPr>
              <a:t>, ca. 1510</a:t>
            </a:r>
            <a:endParaRPr lang="en-US" dirty="0">
              <a:solidFill>
                <a:schemeClr val="bg1"/>
              </a:solidFill>
            </a:endParaRPr>
          </a:p>
        </p:txBody>
      </p:sp>
      <p:pic>
        <p:nvPicPr>
          <p:cNvPr id="6" name="Content Placeholder 5" descr="A black and white drawing of a person lying on a floor&#10;&#10;Description automatically generated">
            <a:extLst>
              <a:ext uri="{FF2B5EF4-FFF2-40B4-BE49-F238E27FC236}">
                <a16:creationId xmlns:a16="http://schemas.microsoft.com/office/drawing/2014/main" xmlns="" id="{77720EF3-79F5-20F9-2E14-B360780B8FCC}"/>
              </a:ext>
            </a:extLst>
          </p:cNvPr>
          <p:cNvPicPr>
            <a:picLocks noGrp="1" noChangeAspect="1"/>
          </p:cNvPicPr>
          <p:nvPr>
            <p:ph sz="half" idx="1"/>
          </p:nvPr>
        </p:nvPicPr>
        <p:blipFill>
          <a:blip r:embed="rId2" cstate="print">
            <a:extLst>
              <a:ext uri="{28A0092B-C50C-407E-A947-70E740481C1C}">
                <a14:useLocalDpi xmlns:a14="http://schemas.microsoft.com/office/drawing/2010/main" xmlns="" val="0"/>
              </a:ext>
            </a:extLst>
          </a:blip>
          <a:stretch>
            <a:fillRect/>
          </a:stretch>
        </p:blipFill>
        <p:spPr>
          <a:xfrm rot="5400000">
            <a:off x="542636" y="1964213"/>
            <a:ext cx="5181600" cy="3885807"/>
          </a:xfrm>
        </p:spPr>
      </p:pic>
      <p:pic>
        <p:nvPicPr>
          <p:cNvPr id="14" name="Content Placeholder 13" descr="A black and white drawing of a person&#10;&#10;Description automatically generated">
            <a:extLst>
              <a:ext uri="{FF2B5EF4-FFF2-40B4-BE49-F238E27FC236}">
                <a16:creationId xmlns:a16="http://schemas.microsoft.com/office/drawing/2014/main" xmlns="" id="{4AB1DB70-7A86-3FB6-1A53-68FC28463F9B}"/>
              </a:ext>
            </a:extLst>
          </p:cNvPr>
          <p:cNvPicPr>
            <a:picLocks noGrp="1" noChangeAspect="1"/>
          </p:cNvPicPr>
          <p:nvPr>
            <p:ph sz="half" idx="2"/>
          </p:nvPr>
        </p:nvPicPr>
        <p:blipFill>
          <a:blip r:embed="rId3" cstate="print">
            <a:extLst>
              <a:ext uri="{28A0092B-C50C-407E-A947-70E740481C1C}">
                <a14:useLocalDpi xmlns:a14="http://schemas.microsoft.com/office/drawing/2010/main" xmlns="" val="0"/>
              </a:ext>
            </a:extLst>
          </a:blip>
          <a:stretch>
            <a:fillRect/>
          </a:stretch>
        </p:blipFill>
        <p:spPr>
          <a:xfrm rot="5400000">
            <a:off x="6467763" y="1959172"/>
            <a:ext cx="5181600" cy="3885807"/>
          </a:xfrm>
        </p:spPr>
      </p:pic>
      <p:sp>
        <p:nvSpPr>
          <p:cNvPr id="11" name="TextBox 10">
            <a:extLst>
              <a:ext uri="{FF2B5EF4-FFF2-40B4-BE49-F238E27FC236}">
                <a16:creationId xmlns:a16="http://schemas.microsoft.com/office/drawing/2014/main" xmlns="" id="{F08BE48B-56FF-0D6C-25FC-7F9F6B4198CA}"/>
              </a:ext>
            </a:extLst>
          </p:cNvPr>
          <p:cNvSpPr txBox="1"/>
          <p:nvPr/>
        </p:nvSpPr>
        <p:spPr>
          <a:xfrm>
            <a:off x="5267864" y="6123543"/>
            <a:ext cx="1656272" cy="369332"/>
          </a:xfrm>
          <a:prstGeom prst="rect">
            <a:avLst/>
          </a:prstGeom>
          <a:noFill/>
        </p:spPr>
        <p:txBody>
          <a:bodyPr wrap="square" rtlCol="0">
            <a:spAutoFit/>
          </a:bodyPr>
          <a:lstStyle/>
          <a:p>
            <a:r>
              <a:rPr lang="en-US" dirty="0"/>
              <a:t>Zeiss Collection</a:t>
            </a:r>
          </a:p>
        </p:txBody>
      </p:sp>
    </p:spTree>
    <p:extLst>
      <p:ext uri="{BB962C8B-B14F-4D97-AF65-F5344CB8AC3E}">
        <p14:creationId xmlns:p14="http://schemas.microsoft.com/office/powerpoint/2010/main" xmlns="" val="18639216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pic>
        <p:nvPicPr>
          <p:cNvPr id="3" name="Picture 2" descr="A black and white drawing of a person in a workshop&#10;&#10;Description automatically generated">
            <a:extLst>
              <a:ext uri="{FF2B5EF4-FFF2-40B4-BE49-F238E27FC236}">
                <a16:creationId xmlns:a16="http://schemas.microsoft.com/office/drawing/2014/main" xmlns="" id="{CBD71BD6-8262-3CC5-C897-30771D446676}"/>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78431" y="513271"/>
            <a:ext cx="3058783" cy="3441131"/>
          </a:xfrm>
          <a:prstGeom prst="rect">
            <a:avLst/>
          </a:prstGeom>
        </p:spPr>
      </p:pic>
      <p:pic>
        <p:nvPicPr>
          <p:cNvPr id="5" name="Picture 4" descr="A person in a red robe&#10;&#10;Description automatically generated">
            <a:extLst>
              <a:ext uri="{FF2B5EF4-FFF2-40B4-BE49-F238E27FC236}">
                <a16:creationId xmlns:a16="http://schemas.microsoft.com/office/drawing/2014/main" xmlns="" id="{F7001108-0430-BF38-8663-730FA6EA4B84}"/>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252823" y="3429000"/>
            <a:ext cx="2527270" cy="3108332"/>
          </a:xfrm>
          <a:prstGeom prst="rect">
            <a:avLst/>
          </a:prstGeom>
        </p:spPr>
      </p:pic>
      <p:pic>
        <p:nvPicPr>
          <p:cNvPr id="7" name="Picture 6" descr="A black and white drawing of a person in a factory&#10;&#10;Description automatically generated">
            <a:extLst>
              <a:ext uri="{FF2B5EF4-FFF2-40B4-BE49-F238E27FC236}">
                <a16:creationId xmlns:a16="http://schemas.microsoft.com/office/drawing/2014/main" xmlns="" id="{2ECE5D55-ED9B-2490-36DF-E3014F74D465}"/>
              </a:ext>
            </a:extLst>
          </p:cNvPr>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8652295" y="3549752"/>
            <a:ext cx="2683084" cy="2895690"/>
          </a:xfrm>
          <a:prstGeom prst="rect">
            <a:avLst/>
          </a:prstGeom>
        </p:spPr>
      </p:pic>
      <p:pic>
        <p:nvPicPr>
          <p:cNvPr id="9" name="Picture 8" descr="A cartoon of a person in a workshop&#10;&#10;Description automatically generated">
            <a:extLst>
              <a:ext uri="{FF2B5EF4-FFF2-40B4-BE49-F238E27FC236}">
                <a16:creationId xmlns:a16="http://schemas.microsoft.com/office/drawing/2014/main" xmlns="" id="{7570AB15-92C8-C64E-4418-477E0E700DE3}"/>
              </a:ext>
            </a:extLst>
          </p:cNvPr>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6096000" y="281078"/>
            <a:ext cx="3724275" cy="2800350"/>
          </a:xfrm>
          <a:prstGeom prst="rect">
            <a:avLst/>
          </a:prstGeom>
        </p:spPr>
      </p:pic>
    </p:spTree>
    <p:extLst>
      <p:ext uri="{BB962C8B-B14F-4D97-AF65-F5344CB8AC3E}">
        <p14:creationId xmlns:p14="http://schemas.microsoft.com/office/powerpoint/2010/main" xmlns="" val="29209399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AAD43B-20C8-572E-A376-CB2DA380E426}"/>
              </a:ext>
            </a:extLst>
          </p:cNvPr>
          <p:cNvSpPr>
            <a:spLocks noGrp="1"/>
          </p:cNvSpPr>
          <p:nvPr>
            <p:ph type="title"/>
          </p:nvPr>
        </p:nvSpPr>
        <p:spPr/>
        <p:txBody>
          <a:bodyPr/>
          <a:lstStyle/>
          <a:p>
            <a:pPr algn="ctr"/>
            <a:r>
              <a:rPr lang="en-US" b="0" i="0" dirty="0">
                <a:solidFill>
                  <a:srgbClr val="474747"/>
                </a:solidFill>
                <a:effectLst/>
                <a:latin typeface="Roboto" panose="02000000000000000000" pitchFamily="2" charset="0"/>
              </a:rPr>
              <a:t> </a:t>
            </a:r>
            <a:r>
              <a:rPr lang="en-US" b="0" i="0" dirty="0">
                <a:solidFill>
                  <a:schemeClr val="bg1"/>
                </a:solidFill>
                <a:effectLst/>
                <a:latin typeface="Roboto" panose="02000000000000000000" pitchFamily="2" charset="0"/>
              </a:rPr>
              <a:t>Pieter Bruegel the Elder, 1564</a:t>
            </a:r>
            <a:endParaRPr lang="en-US" dirty="0">
              <a:solidFill>
                <a:schemeClr val="bg1"/>
              </a:solidFill>
            </a:endParaRPr>
          </a:p>
        </p:txBody>
      </p:sp>
      <p:pic>
        <p:nvPicPr>
          <p:cNvPr id="1026" name="Picture 2" descr="Pieter Bruegel the Elder | Pieter bruegel the elder, Pieter bruegel,  Abstract art painting">
            <a:extLst>
              <a:ext uri="{FF2B5EF4-FFF2-40B4-BE49-F238E27FC236}">
                <a16:creationId xmlns:a16="http://schemas.microsoft.com/office/drawing/2014/main" xmlns="" id="{21C7D358-251A-50A4-09DE-D3B19C788077}"/>
              </a:ext>
            </a:extLst>
          </p:cNvPr>
          <p:cNvPicPr>
            <a:picLocks noGrp="1" noChangeAspect="1" noChangeArrowheads="1"/>
          </p:cNvPicPr>
          <p:nvPr>
            <p:ph sz="half" idx="1"/>
          </p:nvPr>
        </p:nvPicPr>
        <p:blipFill>
          <a:blip r:embed="rId2">
            <a:extLst>
              <a:ext uri="{28A0092B-C50C-407E-A947-70E740481C1C}">
                <a14:useLocalDpi xmlns:a14="http://schemas.microsoft.com/office/drawing/2010/main" xmlns="" val="0"/>
              </a:ext>
            </a:extLst>
          </a:blip>
          <a:srcRect/>
          <a:stretch>
            <a:fillRect/>
          </a:stretch>
        </p:blipFill>
        <p:spPr bwMode="auto">
          <a:xfrm>
            <a:off x="305162" y="2064987"/>
            <a:ext cx="3275025" cy="4111976"/>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Content Placeholder 5" descr="A close-up of a painting of people&#10;&#10;Description automatically generated">
            <a:extLst>
              <a:ext uri="{FF2B5EF4-FFF2-40B4-BE49-F238E27FC236}">
                <a16:creationId xmlns:a16="http://schemas.microsoft.com/office/drawing/2014/main" xmlns="" id="{56F92E81-DB54-3B7F-617A-8F1FFDEE8913}"/>
              </a:ext>
            </a:extLst>
          </p:cNvPr>
          <p:cNvPicPr>
            <a:picLocks noGrp="1" noChangeAspect="1"/>
          </p:cNvPicPr>
          <p:nvPr>
            <p:ph sz="half" idx="2"/>
          </p:nvPr>
        </p:nvPicPr>
        <p:blipFill>
          <a:blip r:embed="rId3">
            <a:extLst>
              <a:ext uri="{28A0092B-C50C-407E-A947-70E740481C1C}">
                <a14:useLocalDpi xmlns:a14="http://schemas.microsoft.com/office/drawing/2010/main" xmlns="" val="0"/>
              </a:ext>
            </a:extLst>
          </a:blip>
          <a:stretch>
            <a:fillRect/>
          </a:stretch>
        </p:blipFill>
        <p:spPr>
          <a:xfrm>
            <a:off x="3787358" y="2064987"/>
            <a:ext cx="3385999" cy="4111976"/>
          </a:xfrm>
        </p:spPr>
      </p:pic>
      <p:pic>
        <p:nvPicPr>
          <p:cNvPr id="15" name="Picture 14" descr="Close-up of a person's face wearing glasses&#10;&#10;Description automatically generated">
            <a:extLst>
              <a:ext uri="{FF2B5EF4-FFF2-40B4-BE49-F238E27FC236}">
                <a16:creationId xmlns:a16="http://schemas.microsoft.com/office/drawing/2014/main" xmlns="" id="{356E9312-FAE7-43B0-93E8-1B298CB79686}"/>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380528" y="2414033"/>
            <a:ext cx="4370717" cy="3278038"/>
          </a:xfrm>
          <a:prstGeom prst="rect">
            <a:avLst/>
          </a:prstGeom>
        </p:spPr>
      </p:pic>
    </p:spTree>
    <p:extLst>
      <p:ext uri="{BB962C8B-B14F-4D97-AF65-F5344CB8AC3E}">
        <p14:creationId xmlns:p14="http://schemas.microsoft.com/office/powerpoint/2010/main" xmlns="" val="26847767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5D5BDAD-A67E-3A2C-21EB-37D93F345EA5}"/>
              </a:ext>
            </a:extLst>
          </p:cNvPr>
          <p:cNvSpPr>
            <a:spLocks noGrp="1"/>
          </p:cNvSpPr>
          <p:nvPr>
            <p:ph type="title"/>
          </p:nvPr>
        </p:nvSpPr>
        <p:spPr/>
        <p:txBody>
          <a:bodyPr/>
          <a:lstStyle/>
          <a:p>
            <a:r>
              <a:rPr lang="en-US" dirty="0">
                <a:solidFill>
                  <a:schemeClr val="bg1"/>
                </a:solidFill>
              </a:rPr>
              <a:t>Cornelis Cort, 1578</a:t>
            </a:r>
          </a:p>
        </p:txBody>
      </p:sp>
      <p:pic>
        <p:nvPicPr>
          <p:cNvPr id="6" name="Content Placeholder 5" descr="A group of people in a room&#10;&#10;Description automatically generated">
            <a:extLst>
              <a:ext uri="{FF2B5EF4-FFF2-40B4-BE49-F238E27FC236}">
                <a16:creationId xmlns:a16="http://schemas.microsoft.com/office/drawing/2014/main" xmlns="" id="{E79604EA-F931-56ED-A1A3-7132FEB46167}"/>
              </a:ext>
            </a:extLst>
          </p:cNvPr>
          <p:cNvPicPr>
            <a:picLocks noGrp="1" noChangeAspect="1"/>
          </p:cNvPicPr>
          <p:nvPr>
            <p:ph sz="half" idx="1"/>
          </p:nvPr>
        </p:nvPicPr>
        <p:blipFill>
          <a:blip r:embed="rId2">
            <a:extLst>
              <a:ext uri="{28A0092B-C50C-407E-A947-70E740481C1C}">
                <a14:useLocalDpi xmlns:a14="http://schemas.microsoft.com/office/drawing/2010/main" xmlns="" val="0"/>
              </a:ext>
            </a:extLst>
          </a:blip>
          <a:stretch>
            <a:fillRect/>
          </a:stretch>
        </p:blipFill>
        <p:spPr>
          <a:xfrm>
            <a:off x="1304609" y="1758156"/>
            <a:ext cx="2937565" cy="4351338"/>
          </a:xfrm>
        </p:spPr>
      </p:pic>
      <p:pic>
        <p:nvPicPr>
          <p:cNvPr id="8" name="Content Placeholder 7" descr="A close-up of a person&#10;&#10;Description automatically generated">
            <a:extLst>
              <a:ext uri="{FF2B5EF4-FFF2-40B4-BE49-F238E27FC236}">
                <a16:creationId xmlns:a16="http://schemas.microsoft.com/office/drawing/2014/main" xmlns="" id="{121EDC76-BAA0-9C7C-9A64-642386A3D81E}"/>
              </a:ext>
            </a:extLst>
          </p:cNvPr>
          <p:cNvPicPr>
            <a:picLocks noGrp="1" noChangeAspect="1"/>
          </p:cNvPicPr>
          <p:nvPr>
            <p:ph sz="half" idx="2"/>
          </p:nvPr>
        </p:nvPicPr>
        <p:blipFill>
          <a:blip r:embed="rId3">
            <a:extLst>
              <a:ext uri="{28A0092B-C50C-407E-A947-70E740481C1C}">
                <a14:useLocalDpi xmlns:a14="http://schemas.microsoft.com/office/drawing/2010/main" xmlns="" val="0"/>
              </a:ext>
            </a:extLst>
          </a:blip>
          <a:stretch>
            <a:fillRect/>
          </a:stretch>
        </p:blipFill>
        <p:spPr>
          <a:xfrm>
            <a:off x="5595220" y="1382726"/>
            <a:ext cx="6262472" cy="4794237"/>
          </a:xfrm>
        </p:spPr>
      </p:pic>
    </p:spTree>
    <p:extLst>
      <p:ext uri="{BB962C8B-B14F-4D97-AF65-F5344CB8AC3E}">
        <p14:creationId xmlns:p14="http://schemas.microsoft.com/office/powerpoint/2010/main" xmlns="" val="13721104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0B0422F5-6BDD-8EE4-20E9-40AC507FCCB5}"/>
              </a:ext>
            </a:extLst>
          </p:cNvPr>
          <p:cNvSpPr>
            <a:spLocks noGrp="1"/>
          </p:cNvSpPr>
          <p:nvPr>
            <p:ph type="title"/>
          </p:nvPr>
        </p:nvSpPr>
        <p:spPr/>
        <p:txBody>
          <a:bodyPr/>
          <a:lstStyle/>
          <a:p>
            <a:pPr algn="ctr"/>
            <a:r>
              <a:rPr lang="en-US" dirty="0"/>
              <a:t>Cords</a:t>
            </a:r>
          </a:p>
        </p:txBody>
      </p:sp>
      <p:pic>
        <p:nvPicPr>
          <p:cNvPr id="9" name="Content Placeholder 8" descr="A person holding a piece of paper&#10;&#10;Description automatically generated">
            <a:extLst>
              <a:ext uri="{FF2B5EF4-FFF2-40B4-BE49-F238E27FC236}">
                <a16:creationId xmlns:a16="http://schemas.microsoft.com/office/drawing/2014/main" xmlns="" id="{1FB1D062-268D-94DF-654E-31D7CF23DE58}"/>
              </a:ext>
            </a:extLst>
          </p:cNvPr>
          <p:cNvPicPr>
            <a:picLocks noGrp="1" noChangeAspect="1"/>
          </p:cNvPicPr>
          <p:nvPr>
            <p:ph sz="half" idx="1"/>
          </p:nvPr>
        </p:nvPicPr>
        <p:blipFill>
          <a:blip r:embed="rId2">
            <a:extLst>
              <a:ext uri="{28A0092B-C50C-407E-A947-70E740481C1C}">
                <a14:useLocalDpi xmlns:a14="http://schemas.microsoft.com/office/drawing/2010/main" xmlns="" val="0"/>
              </a:ext>
            </a:extLst>
          </a:blip>
          <a:stretch>
            <a:fillRect/>
          </a:stretch>
        </p:blipFill>
        <p:spPr>
          <a:xfrm>
            <a:off x="1906774" y="1825625"/>
            <a:ext cx="3044451" cy="4351338"/>
          </a:xfrm>
        </p:spPr>
      </p:pic>
      <p:pic>
        <p:nvPicPr>
          <p:cNvPr id="11" name="Content Placeholder 10" descr="A drawing of a person with glasses&#10;&#10;Description automatically generated">
            <a:extLst>
              <a:ext uri="{FF2B5EF4-FFF2-40B4-BE49-F238E27FC236}">
                <a16:creationId xmlns:a16="http://schemas.microsoft.com/office/drawing/2014/main" xmlns="" id="{701D4D5F-7289-7AF6-A273-ACC115D37BC9}"/>
              </a:ext>
            </a:extLst>
          </p:cNvPr>
          <p:cNvPicPr>
            <a:picLocks noGrp="1" noChangeAspect="1"/>
          </p:cNvPicPr>
          <p:nvPr>
            <p:ph sz="half" idx="2"/>
          </p:nvPr>
        </p:nvPicPr>
        <p:blipFill>
          <a:blip r:embed="rId3">
            <a:extLst>
              <a:ext uri="{28A0092B-C50C-407E-A947-70E740481C1C}">
                <a14:useLocalDpi xmlns:a14="http://schemas.microsoft.com/office/drawing/2010/main" xmlns="" val="0"/>
              </a:ext>
            </a:extLst>
          </a:blip>
          <a:stretch>
            <a:fillRect/>
          </a:stretch>
        </p:blipFill>
        <p:spPr>
          <a:xfrm>
            <a:off x="6591300" y="1853406"/>
            <a:ext cx="4343400" cy="4295775"/>
          </a:xfrm>
        </p:spPr>
      </p:pic>
    </p:spTree>
    <p:extLst>
      <p:ext uri="{BB962C8B-B14F-4D97-AF65-F5344CB8AC3E}">
        <p14:creationId xmlns:p14="http://schemas.microsoft.com/office/powerpoint/2010/main" xmlns="" val="42085623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5">
            <a:alpha val="63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47D5B7-9162-11BE-4120-47F7E187EB22}"/>
              </a:ext>
            </a:extLst>
          </p:cNvPr>
          <p:cNvSpPr>
            <a:spLocks noGrp="1"/>
          </p:cNvSpPr>
          <p:nvPr>
            <p:ph type="title"/>
          </p:nvPr>
        </p:nvSpPr>
        <p:spPr/>
        <p:txBody>
          <a:bodyPr/>
          <a:lstStyle/>
          <a:p>
            <a:pPr algn="ctr"/>
            <a:r>
              <a:rPr lang="en-US" dirty="0"/>
              <a:t>Bows - 1681</a:t>
            </a:r>
          </a:p>
        </p:txBody>
      </p:sp>
      <p:pic>
        <p:nvPicPr>
          <p:cNvPr id="5" name="Content Placeholder 4" descr="A screenshot of a computer&#10;&#10;Description automatically generated">
            <a:extLst>
              <a:ext uri="{FF2B5EF4-FFF2-40B4-BE49-F238E27FC236}">
                <a16:creationId xmlns:a16="http://schemas.microsoft.com/office/drawing/2014/main" xmlns="" id="{9B3A42B1-E06E-7CC3-B46E-D413B19DB378}"/>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4352422" y="1825625"/>
            <a:ext cx="3487156" cy="4351338"/>
          </a:xfrm>
        </p:spPr>
      </p:pic>
    </p:spTree>
    <p:extLst>
      <p:ext uri="{BB962C8B-B14F-4D97-AF65-F5344CB8AC3E}">
        <p14:creationId xmlns:p14="http://schemas.microsoft.com/office/powerpoint/2010/main" xmlns="" val="10164771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5">
            <a:alpha val="63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67AD5BA-B609-8776-921F-DA020E64EC90}"/>
              </a:ext>
            </a:extLst>
          </p:cNvPr>
          <p:cNvSpPr>
            <a:spLocks noGrp="1"/>
          </p:cNvSpPr>
          <p:nvPr>
            <p:ph type="title"/>
          </p:nvPr>
        </p:nvSpPr>
        <p:spPr/>
        <p:txBody>
          <a:bodyPr/>
          <a:lstStyle/>
          <a:p>
            <a:pPr algn="ctr"/>
            <a:r>
              <a:rPr lang="en-US" dirty="0"/>
              <a:t>Bows</a:t>
            </a:r>
          </a:p>
        </p:txBody>
      </p:sp>
      <p:pic>
        <p:nvPicPr>
          <p:cNvPr id="6" name="Content Placeholder 5" descr="A pair of round metal glasses&#10;&#10;Description automatically generated">
            <a:extLst>
              <a:ext uri="{FF2B5EF4-FFF2-40B4-BE49-F238E27FC236}">
                <a16:creationId xmlns:a16="http://schemas.microsoft.com/office/drawing/2014/main" xmlns="" id="{74892ABA-6F7F-DA35-C466-FA97F9B73D88}"/>
              </a:ext>
            </a:extLst>
          </p:cNvPr>
          <p:cNvPicPr>
            <a:picLocks noGrp="1" noChangeAspect="1"/>
          </p:cNvPicPr>
          <p:nvPr>
            <p:ph sz="half" idx="1"/>
          </p:nvPr>
        </p:nvPicPr>
        <p:blipFill>
          <a:blip r:embed="rId2">
            <a:extLst>
              <a:ext uri="{28A0092B-C50C-407E-A947-70E740481C1C}">
                <a14:useLocalDpi xmlns:a14="http://schemas.microsoft.com/office/drawing/2010/main" xmlns="" val="0"/>
              </a:ext>
            </a:extLst>
          </a:blip>
          <a:stretch>
            <a:fillRect/>
          </a:stretch>
        </p:blipFill>
        <p:spPr>
          <a:xfrm>
            <a:off x="541107" y="2313171"/>
            <a:ext cx="5478694" cy="3376245"/>
          </a:xfrm>
        </p:spPr>
      </p:pic>
      <p:pic>
        <p:nvPicPr>
          <p:cNvPr id="8" name="Content Placeholder 7" descr="Close-up of a pair of spectacles&#10;&#10;Description automatically generated">
            <a:extLst>
              <a:ext uri="{FF2B5EF4-FFF2-40B4-BE49-F238E27FC236}">
                <a16:creationId xmlns:a16="http://schemas.microsoft.com/office/drawing/2014/main" xmlns="" id="{7FA88486-79FB-7A98-2B7B-2EDA7BA4D7E2}"/>
              </a:ext>
            </a:extLst>
          </p:cNvPr>
          <p:cNvPicPr>
            <a:picLocks noGrp="1" noChangeAspect="1"/>
          </p:cNvPicPr>
          <p:nvPr>
            <p:ph sz="half" idx="2"/>
          </p:nvPr>
        </p:nvPicPr>
        <p:blipFill>
          <a:blip r:embed="rId3" cstate="print">
            <a:extLst>
              <a:ext uri="{28A0092B-C50C-407E-A947-70E740481C1C}">
                <a14:useLocalDpi xmlns:a14="http://schemas.microsoft.com/office/drawing/2010/main" xmlns="" val="0"/>
              </a:ext>
            </a:extLst>
          </a:blip>
          <a:stretch>
            <a:fillRect/>
          </a:stretch>
        </p:blipFill>
        <p:spPr>
          <a:xfrm>
            <a:off x="6172200" y="2313171"/>
            <a:ext cx="5181600" cy="3376245"/>
          </a:xfrm>
        </p:spPr>
      </p:pic>
    </p:spTree>
    <p:extLst>
      <p:ext uri="{BB962C8B-B14F-4D97-AF65-F5344CB8AC3E}">
        <p14:creationId xmlns:p14="http://schemas.microsoft.com/office/powerpoint/2010/main" xmlns="" val="9306435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03433D-58E6-A7A7-AD18-3A5C13F6A1E8}"/>
              </a:ext>
            </a:extLst>
          </p:cNvPr>
          <p:cNvSpPr>
            <a:spLocks noGrp="1"/>
          </p:cNvSpPr>
          <p:nvPr>
            <p:ph type="title"/>
          </p:nvPr>
        </p:nvSpPr>
        <p:spPr/>
        <p:txBody>
          <a:bodyPr/>
          <a:lstStyle/>
          <a:p>
            <a:pPr algn="ctr"/>
            <a:r>
              <a:rPr lang="en-US" dirty="0"/>
              <a:t>Nomenclature</a:t>
            </a:r>
          </a:p>
        </p:txBody>
      </p:sp>
      <p:sp>
        <p:nvSpPr>
          <p:cNvPr id="3" name="Content Placeholder 2">
            <a:extLst>
              <a:ext uri="{FF2B5EF4-FFF2-40B4-BE49-F238E27FC236}">
                <a16:creationId xmlns:a16="http://schemas.microsoft.com/office/drawing/2014/main" xmlns="" id="{1176A482-190B-1680-6277-13064889DA00}"/>
              </a:ext>
            </a:extLst>
          </p:cNvPr>
          <p:cNvSpPr>
            <a:spLocks noGrp="1"/>
          </p:cNvSpPr>
          <p:nvPr>
            <p:ph sz="half" idx="1"/>
          </p:nvPr>
        </p:nvSpPr>
        <p:spPr>
          <a:xfrm>
            <a:off x="2261558" y="1842878"/>
            <a:ext cx="2189672" cy="4351338"/>
          </a:xfrm>
        </p:spPr>
        <p:txBody>
          <a:bodyPr>
            <a:normAutofit lnSpcReduction="10000"/>
          </a:bodyPr>
          <a:lstStyle/>
          <a:p>
            <a:pPr marL="0" marR="0">
              <a:spcBef>
                <a:spcPts val="0"/>
              </a:spcBef>
              <a:spcAft>
                <a:spcPts val="0"/>
              </a:spcAft>
            </a:pPr>
            <a:r>
              <a:rPr lang="en-US" sz="1800" kern="100" dirty="0">
                <a:effectLst/>
                <a:latin typeface="Arial" panose="020B0604020202020204" pitchFamily="34" charset="0"/>
                <a:ea typeface="Calibri" panose="020F0502020204030204" pitchFamily="34" charset="0"/>
                <a:cs typeface="Times New Roman" panose="02020603050405020304" pitchFamily="18" charset="0"/>
              </a:rPr>
              <a:t>Bow</a:t>
            </a:r>
          </a:p>
          <a:p>
            <a:pPr marL="0" marR="0">
              <a:spcBef>
                <a:spcPts val="0"/>
              </a:spcBef>
              <a:spcAft>
                <a:spcPts val="0"/>
              </a:spcAft>
            </a:pPr>
            <a:r>
              <a:rPr lang="en-US" sz="1800" kern="100" dirty="0">
                <a:effectLst/>
                <a:latin typeface="Arial" panose="020B0604020202020204" pitchFamily="34" charset="0"/>
                <a:ea typeface="Calibri" panose="020F0502020204030204" pitchFamily="34" charset="0"/>
                <a:cs typeface="Times New Roman" panose="02020603050405020304" pitchFamily="18" charset="0"/>
              </a:rPr>
              <a:t>Arm</a:t>
            </a:r>
          </a:p>
          <a:p>
            <a:pPr marL="0" marR="0">
              <a:spcBef>
                <a:spcPts val="0"/>
              </a:spcBef>
              <a:spcAft>
                <a:spcPts val="0"/>
              </a:spcAft>
            </a:pPr>
            <a:r>
              <a:rPr lang="en-US" sz="1800" kern="100" dirty="0">
                <a:effectLst/>
                <a:latin typeface="Arial" panose="020B0604020202020204" pitchFamily="34" charset="0"/>
                <a:ea typeface="Calibri" panose="020F0502020204030204" pitchFamily="34" charset="0"/>
                <a:cs typeface="Times New Roman" panose="02020603050405020304" pitchFamily="18" charset="0"/>
              </a:rPr>
              <a:t>Leg</a:t>
            </a:r>
          </a:p>
          <a:p>
            <a:pPr marL="0" marR="0">
              <a:spcBef>
                <a:spcPts val="0"/>
              </a:spcBef>
              <a:spcAft>
                <a:spcPts val="0"/>
              </a:spcAft>
            </a:pPr>
            <a:r>
              <a:rPr lang="en-US" sz="1800" kern="100" dirty="0">
                <a:effectLst/>
                <a:latin typeface="Arial" panose="020B0604020202020204" pitchFamily="34" charset="0"/>
                <a:ea typeface="Calibri" panose="020F0502020204030204" pitchFamily="34" charset="0"/>
                <a:cs typeface="Times New Roman" panose="02020603050405020304" pitchFamily="18" charset="0"/>
              </a:rPr>
              <a:t>Shank</a:t>
            </a:r>
          </a:p>
          <a:p>
            <a:pPr marL="0" marR="0">
              <a:spcBef>
                <a:spcPts val="0"/>
              </a:spcBef>
              <a:spcAft>
                <a:spcPts val="0"/>
              </a:spcAft>
            </a:pPr>
            <a:r>
              <a:rPr lang="en-US" sz="1800" kern="100" dirty="0">
                <a:effectLst/>
                <a:latin typeface="Arial" panose="020B0604020202020204" pitchFamily="34" charset="0"/>
                <a:ea typeface="Calibri" panose="020F0502020204030204" pitchFamily="34" charset="0"/>
                <a:cs typeface="Times New Roman" panose="02020603050405020304" pitchFamily="18" charset="0"/>
              </a:rPr>
              <a:t>Limb</a:t>
            </a:r>
          </a:p>
          <a:p>
            <a:pPr marL="0" marR="0">
              <a:spcBef>
                <a:spcPts val="0"/>
              </a:spcBef>
              <a:spcAft>
                <a:spcPts val="0"/>
              </a:spcAft>
            </a:pPr>
            <a:r>
              <a:rPr lang="en-US" sz="1800" kern="100" dirty="0">
                <a:effectLst/>
                <a:latin typeface="Arial" panose="020B0604020202020204" pitchFamily="34" charset="0"/>
                <a:ea typeface="Calibri" panose="020F0502020204030204" pitchFamily="34" charset="0"/>
                <a:cs typeface="Times New Roman" panose="02020603050405020304" pitchFamily="18" charset="0"/>
              </a:rPr>
              <a:t>Ears</a:t>
            </a:r>
          </a:p>
          <a:p>
            <a:pPr marL="0" marR="0">
              <a:spcBef>
                <a:spcPts val="0"/>
              </a:spcBef>
              <a:spcAft>
                <a:spcPts val="0"/>
              </a:spcAft>
            </a:pPr>
            <a:r>
              <a:rPr lang="en-US" sz="1800" kern="100" dirty="0">
                <a:effectLst/>
                <a:latin typeface="Arial" panose="020B0604020202020204" pitchFamily="34" charset="0"/>
                <a:ea typeface="Calibri" panose="020F0502020204030204" pitchFamily="34" charset="0"/>
                <a:cs typeface="Times New Roman" panose="02020603050405020304" pitchFamily="18" charset="0"/>
              </a:rPr>
              <a:t>Branch</a:t>
            </a:r>
          </a:p>
          <a:p>
            <a:pPr marL="0" marR="0">
              <a:spcBef>
                <a:spcPts val="0"/>
              </a:spcBef>
              <a:spcAft>
                <a:spcPts val="0"/>
              </a:spcAft>
            </a:pPr>
            <a:r>
              <a:rPr lang="en-US" sz="1800" kern="100" dirty="0">
                <a:effectLst/>
                <a:latin typeface="Arial" panose="020B0604020202020204" pitchFamily="34" charset="0"/>
                <a:ea typeface="Calibri" panose="020F0502020204030204" pitchFamily="34" charset="0"/>
                <a:cs typeface="Times New Roman" panose="02020603050405020304" pitchFamily="18" charset="0"/>
              </a:rPr>
              <a:t>Temple</a:t>
            </a:r>
          </a:p>
          <a:p>
            <a:pPr marL="0" marR="0">
              <a:spcBef>
                <a:spcPts val="0"/>
              </a:spcBef>
              <a:spcAft>
                <a:spcPts val="0"/>
              </a:spcAft>
            </a:pPr>
            <a:r>
              <a:rPr lang="en-US" sz="1800" kern="100" dirty="0">
                <a:effectLst/>
                <a:latin typeface="Arial" panose="020B0604020202020204" pitchFamily="34" charset="0"/>
                <a:ea typeface="Calibri" panose="020F0502020204030204" pitchFamily="34" charset="0"/>
                <a:cs typeface="Times New Roman" panose="02020603050405020304" pitchFamily="18" charset="0"/>
              </a:rPr>
              <a:t>Side</a:t>
            </a:r>
          </a:p>
          <a:p>
            <a:pPr marR="0">
              <a:spcBef>
                <a:spcPts val="0"/>
              </a:spcBef>
              <a:spcAft>
                <a:spcPts val="0"/>
              </a:spcAft>
            </a:pPr>
            <a:r>
              <a:rPr lang="en-US" sz="1800" kern="100" dirty="0">
                <a:effectLst/>
                <a:latin typeface="Arial" panose="020B0604020202020204" pitchFamily="34" charset="0"/>
                <a:ea typeface="Calibri" panose="020F0502020204030204" pitchFamily="34" charset="0"/>
                <a:cs typeface="Times New Roman" panose="02020603050405020304" pitchFamily="18" charset="0"/>
              </a:rPr>
              <a:t>Hold-fast</a:t>
            </a:r>
          </a:p>
          <a:p>
            <a:pPr marL="0" marR="0">
              <a:spcBef>
                <a:spcPts val="0"/>
              </a:spcBef>
              <a:spcAft>
                <a:spcPts val="0"/>
              </a:spcAft>
            </a:pPr>
            <a:r>
              <a:rPr lang="en-US" sz="1800" kern="100" dirty="0">
                <a:effectLst/>
                <a:latin typeface="Arial" panose="020B0604020202020204" pitchFamily="34" charset="0"/>
                <a:ea typeface="Calibri" panose="020F0502020204030204" pitchFamily="34" charset="0"/>
                <a:cs typeface="Times New Roman" panose="02020603050405020304" pitchFamily="18" charset="0"/>
              </a:rPr>
              <a:t>Side bar</a:t>
            </a:r>
          </a:p>
          <a:p>
            <a:pPr marL="0" marR="0">
              <a:spcBef>
                <a:spcPts val="0"/>
              </a:spcBef>
              <a:spcAft>
                <a:spcPts val="0"/>
              </a:spcAft>
            </a:pPr>
            <a:r>
              <a:rPr lang="en-US" sz="1800" kern="100" dirty="0">
                <a:effectLst/>
                <a:latin typeface="Arial" panose="020B0604020202020204" pitchFamily="34" charset="0"/>
                <a:ea typeface="Calibri" panose="020F0502020204030204" pitchFamily="34" charset="0"/>
                <a:cs typeface="Times New Roman" panose="02020603050405020304" pitchFamily="18" charset="0"/>
              </a:rPr>
              <a:t>Ear hook</a:t>
            </a:r>
          </a:p>
          <a:p>
            <a:pPr marL="0" marR="0">
              <a:spcBef>
                <a:spcPts val="0"/>
              </a:spcBef>
              <a:spcAft>
                <a:spcPts val="0"/>
              </a:spcAft>
            </a:pPr>
            <a:r>
              <a:rPr lang="en-US" sz="1800" kern="100" dirty="0">
                <a:effectLst/>
                <a:latin typeface="Arial" panose="020B0604020202020204" pitchFamily="34" charset="0"/>
                <a:ea typeface="Calibri" panose="020F0502020204030204" pitchFamily="34" charset="0"/>
                <a:cs typeface="Times New Roman" panose="02020603050405020304" pitchFamily="18" charset="0"/>
              </a:rPr>
              <a:t>Ear rail</a:t>
            </a:r>
          </a:p>
          <a:p>
            <a:pPr marL="0" marR="0">
              <a:spcBef>
                <a:spcPts val="0"/>
              </a:spcBef>
              <a:spcAft>
                <a:spcPts val="0"/>
              </a:spcAft>
            </a:pPr>
            <a:r>
              <a:rPr lang="en-US" sz="1800" kern="100" dirty="0">
                <a:effectLst/>
                <a:latin typeface="Arial" panose="020B0604020202020204" pitchFamily="34" charset="0"/>
                <a:ea typeface="Calibri" panose="020F0502020204030204" pitchFamily="34" charset="0"/>
                <a:cs typeface="Times New Roman" panose="02020603050405020304" pitchFamily="18" charset="0"/>
              </a:rPr>
              <a:t>Ear bar</a:t>
            </a:r>
          </a:p>
          <a:p>
            <a:pPr marL="0" marR="0">
              <a:spcBef>
                <a:spcPts val="0"/>
              </a:spcBef>
              <a:spcAft>
                <a:spcPts val="0"/>
              </a:spcAft>
            </a:pPr>
            <a:r>
              <a:rPr lang="en-US" sz="1800" kern="100" dirty="0">
                <a:effectLst/>
                <a:latin typeface="Arial" panose="020B0604020202020204" pitchFamily="34" charset="0"/>
                <a:ea typeface="Calibri" panose="020F0502020204030204" pitchFamily="34" charset="0"/>
                <a:cs typeface="Times New Roman" panose="02020603050405020304" pitchFamily="18" charset="0"/>
              </a:rPr>
              <a:t>Side piece</a:t>
            </a:r>
          </a:p>
          <a:p>
            <a:pPr marL="0" marR="0">
              <a:spcBef>
                <a:spcPts val="0"/>
              </a:spcBef>
              <a:spcAft>
                <a:spcPts val="0"/>
              </a:spcAft>
            </a:pPr>
            <a:r>
              <a:rPr lang="en-US" sz="1800" kern="100" dirty="0">
                <a:effectLst/>
                <a:latin typeface="Arial" panose="020B0604020202020204" pitchFamily="34" charset="0"/>
                <a:ea typeface="Calibri" panose="020F0502020204030204" pitchFamily="34" charset="0"/>
                <a:cs typeface="Times New Roman" panose="02020603050405020304" pitchFamily="18" charset="0"/>
              </a:rPr>
              <a:t>Temple piece</a:t>
            </a:r>
          </a:p>
          <a:p>
            <a:pPr marL="0" marR="0">
              <a:spcBef>
                <a:spcPts val="0"/>
              </a:spcBef>
              <a:spcAft>
                <a:spcPts val="0"/>
              </a:spcAft>
            </a:pPr>
            <a:r>
              <a:rPr lang="en-US" sz="1800" kern="100" dirty="0">
                <a:latin typeface="Arial" panose="020B0604020202020204" pitchFamily="34" charset="0"/>
                <a:ea typeface="Calibri" panose="020F0502020204030204" pitchFamily="34" charset="0"/>
                <a:cs typeface="Times New Roman" panose="02020603050405020304" pitchFamily="18" charset="0"/>
              </a:rPr>
              <a:t>Temple side</a:t>
            </a:r>
          </a:p>
          <a:p>
            <a:pPr marL="0" marR="0">
              <a:spcBef>
                <a:spcPts val="0"/>
              </a:spcBef>
              <a:spcAft>
                <a:spcPts val="0"/>
              </a:spcAft>
            </a:pPr>
            <a:r>
              <a:rPr lang="en-US" sz="1800" kern="100" dirty="0">
                <a:effectLst/>
                <a:latin typeface="Arial" panose="020B0604020202020204" pitchFamily="34" charset="0"/>
                <a:ea typeface="Calibri" panose="020F0502020204030204" pitchFamily="34" charset="0"/>
                <a:cs typeface="Times New Roman" panose="02020603050405020304" pitchFamily="18" charset="0"/>
              </a:rPr>
              <a:t>Spring-spectacle </a:t>
            </a:r>
          </a:p>
          <a:p>
            <a:endParaRPr lang="en-US" dirty="0"/>
          </a:p>
        </p:txBody>
      </p:sp>
      <p:sp>
        <p:nvSpPr>
          <p:cNvPr id="4" name="Content Placeholder 3">
            <a:extLst>
              <a:ext uri="{FF2B5EF4-FFF2-40B4-BE49-F238E27FC236}">
                <a16:creationId xmlns:a16="http://schemas.microsoft.com/office/drawing/2014/main" xmlns="" id="{48C2AA13-07E8-9870-38F1-BD5D26B413A7}"/>
              </a:ext>
            </a:extLst>
          </p:cNvPr>
          <p:cNvSpPr>
            <a:spLocks noGrp="1"/>
          </p:cNvSpPr>
          <p:nvPr>
            <p:ph sz="half" idx="2"/>
          </p:nvPr>
        </p:nvSpPr>
        <p:spPr>
          <a:xfrm>
            <a:off x="8678172" y="2908465"/>
            <a:ext cx="1939507" cy="2220164"/>
          </a:xfrm>
        </p:spPr>
        <p:txBody>
          <a:bodyPr>
            <a:normAutofit lnSpcReduction="10000"/>
          </a:bodyPr>
          <a:lstStyle/>
          <a:p>
            <a:pPr>
              <a:spcBef>
                <a:spcPts val="0"/>
              </a:spcBef>
            </a:pPr>
            <a:r>
              <a:rPr lang="en-US" sz="1800" kern="100" dirty="0">
                <a:effectLst/>
                <a:latin typeface="Arial" panose="020B0604020202020204" pitchFamily="34" charset="0"/>
                <a:ea typeface="Calibri" panose="020F0502020204030204" pitchFamily="34" charset="0"/>
                <a:cs typeface="Times New Roman" panose="02020603050405020304" pitchFamily="18" charset="0"/>
              </a:rPr>
              <a:t>Finial</a:t>
            </a:r>
          </a:p>
          <a:p>
            <a:pPr>
              <a:spcBef>
                <a:spcPts val="0"/>
              </a:spcBef>
            </a:pPr>
            <a:r>
              <a:rPr lang="en-US" sz="1800" kern="100" dirty="0">
                <a:latin typeface="Arial" panose="020B0604020202020204" pitchFamily="34" charset="0"/>
                <a:ea typeface="Calibri" panose="020F0502020204030204" pitchFamily="34" charset="0"/>
                <a:cs typeface="Times New Roman" panose="02020603050405020304" pitchFamily="18" charset="0"/>
              </a:rPr>
              <a:t>Loop</a:t>
            </a:r>
          </a:p>
          <a:p>
            <a:pPr>
              <a:spcBef>
                <a:spcPts val="0"/>
              </a:spcBef>
            </a:pPr>
            <a:r>
              <a:rPr lang="en-US" sz="1800" kern="100" dirty="0">
                <a:effectLst/>
                <a:latin typeface="Arial" panose="020B0604020202020204" pitchFamily="34" charset="0"/>
                <a:ea typeface="Calibri" panose="020F0502020204030204" pitchFamily="34" charset="0"/>
                <a:cs typeface="Times New Roman" panose="02020603050405020304" pitchFamily="18" charset="0"/>
              </a:rPr>
              <a:t>Ring</a:t>
            </a:r>
          </a:p>
          <a:p>
            <a:pPr>
              <a:spcBef>
                <a:spcPts val="0"/>
              </a:spcBef>
            </a:pPr>
            <a:r>
              <a:rPr lang="en-US" sz="1800" kern="100" dirty="0">
                <a:latin typeface="Arial" panose="020B0604020202020204" pitchFamily="34" charset="0"/>
                <a:ea typeface="Calibri" panose="020F0502020204030204" pitchFamily="34" charset="0"/>
                <a:cs typeface="Times New Roman" panose="02020603050405020304" pitchFamily="18" charset="0"/>
              </a:rPr>
              <a:t>Wig loop</a:t>
            </a:r>
            <a:endParaRPr lang="en-US" sz="1800" kern="1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6" name="Picture 5" descr="A profile of a person with a spiral in his ear&#10;&#10;Description automatically generated">
            <a:extLst>
              <a:ext uri="{FF2B5EF4-FFF2-40B4-BE49-F238E27FC236}">
                <a16:creationId xmlns:a16="http://schemas.microsoft.com/office/drawing/2014/main" xmlns="" id="{6706CFE6-4F45-9941-D06D-88D6B554C407}"/>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385097" y="2179489"/>
            <a:ext cx="3403840" cy="2499022"/>
          </a:xfrm>
          <a:prstGeom prst="rect">
            <a:avLst/>
          </a:prstGeom>
        </p:spPr>
      </p:pic>
    </p:spTree>
    <p:extLst>
      <p:ext uri="{BB962C8B-B14F-4D97-AF65-F5344CB8AC3E}">
        <p14:creationId xmlns:p14="http://schemas.microsoft.com/office/powerpoint/2010/main" xmlns="" val="2633275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FAA84B5-895A-DE4C-8E9B-06CED5FE29E3}"/>
              </a:ext>
            </a:extLst>
          </p:cNvPr>
          <p:cNvSpPr>
            <a:spLocks noGrp="1"/>
          </p:cNvSpPr>
          <p:nvPr>
            <p:ph type="title"/>
          </p:nvPr>
        </p:nvSpPr>
        <p:spPr/>
        <p:txBody>
          <a:bodyPr/>
          <a:lstStyle/>
          <a:p>
            <a:pPr algn="ctr"/>
            <a:r>
              <a:rPr lang="en-US" dirty="0" err="1"/>
              <a:t>Wormleighton</a:t>
            </a:r>
            <a:r>
              <a:rPr lang="en-US" dirty="0"/>
              <a:t>, St. Peter’s Church</a:t>
            </a:r>
          </a:p>
        </p:txBody>
      </p:sp>
      <p:pic>
        <p:nvPicPr>
          <p:cNvPr id="2050" name="Picture 2">
            <a:extLst>
              <a:ext uri="{FF2B5EF4-FFF2-40B4-BE49-F238E27FC236}">
                <a16:creationId xmlns:a16="http://schemas.microsoft.com/office/drawing/2014/main" xmlns="" id="{D26DC25A-3CAD-2F70-D355-65C2F9B0485B}"/>
              </a:ext>
            </a:extLst>
          </p:cNvPr>
          <p:cNvPicPr>
            <a:picLocks noGrp="1" noChangeAspect="1" noChangeArrowheads="1"/>
          </p:cNvPicPr>
          <p:nvPr>
            <p:ph sz="half" idx="1"/>
          </p:nvPr>
        </p:nvPicPr>
        <p:blipFill>
          <a:blip r:embed="rId2" cstate="print">
            <a:extLst>
              <a:ext uri="{28A0092B-C50C-407E-A947-70E740481C1C}">
                <a14:useLocalDpi xmlns:a14="http://schemas.microsoft.com/office/drawing/2010/main" xmlns="" val="0"/>
              </a:ext>
            </a:extLst>
          </a:blip>
          <a:stretch>
            <a:fillRect/>
          </a:stretch>
        </p:blipFill>
        <p:spPr bwMode="auto">
          <a:xfrm>
            <a:off x="677863" y="2705176"/>
            <a:ext cx="4183062" cy="2792260"/>
          </a:xfrm>
          <a:prstGeom prst="rect">
            <a:avLst/>
          </a:prstGeom>
          <a:noFill/>
          <a:extLst>
            <a:ext uri="{909E8E84-426E-40DD-AFC4-6F175D3DCCD1}">
              <a14:hiddenFill xmlns:a14="http://schemas.microsoft.com/office/drawing/2010/main" xmlns="">
                <a:solidFill>
                  <a:srgbClr val="FFFFFF"/>
                </a:solidFill>
              </a14:hiddenFill>
            </a:ext>
          </a:extLst>
        </p:spPr>
      </p:pic>
      <p:pic>
        <p:nvPicPr>
          <p:cNvPr id="2052" name="Picture 4">
            <a:extLst>
              <a:ext uri="{FF2B5EF4-FFF2-40B4-BE49-F238E27FC236}">
                <a16:creationId xmlns:a16="http://schemas.microsoft.com/office/drawing/2014/main" xmlns="" id="{E716D277-8676-1513-1336-4948B58436F7}"/>
              </a:ext>
            </a:extLst>
          </p:cNvPr>
          <p:cNvPicPr>
            <a:picLocks noGrp="1" noChangeAspect="1" noChangeArrowheads="1"/>
          </p:cNvPicPr>
          <p:nvPr>
            <p:ph sz="half" idx="2"/>
          </p:nvPr>
        </p:nvPicPr>
        <p:blipFill>
          <a:blip r:embed="rId3" cstate="print">
            <a:extLst>
              <a:ext uri="{28A0092B-C50C-407E-A947-70E740481C1C}">
                <a14:useLocalDpi xmlns:a14="http://schemas.microsoft.com/office/drawing/2010/main" xmlns="" val="0"/>
              </a:ext>
            </a:extLst>
          </a:blip>
          <a:stretch>
            <a:fillRect/>
          </a:stretch>
        </p:blipFill>
        <p:spPr bwMode="auto">
          <a:xfrm>
            <a:off x="5089525" y="2706423"/>
            <a:ext cx="4184650" cy="278976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279467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34418379-801D-4271-BCB7-EBF90C721E4F}"/>
              </a:ext>
            </a:extLst>
          </p:cNvPr>
          <p:cNvSpPr>
            <a:spLocks noGrp="1"/>
          </p:cNvSpPr>
          <p:nvPr>
            <p:ph type="title"/>
          </p:nvPr>
        </p:nvSpPr>
        <p:spPr/>
        <p:txBody>
          <a:bodyPr/>
          <a:lstStyle/>
          <a:p>
            <a:endParaRPr lang="en-US" dirty="0"/>
          </a:p>
        </p:txBody>
      </p:sp>
      <p:sp>
        <p:nvSpPr>
          <p:cNvPr id="6" name="Content Placeholder 5">
            <a:extLst>
              <a:ext uri="{FF2B5EF4-FFF2-40B4-BE49-F238E27FC236}">
                <a16:creationId xmlns:a16="http://schemas.microsoft.com/office/drawing/2014/main" xmlns="" id="{C034C8A9-5FE6-DDF2-0126-64D21AF5E8E9}"/>
              </a:ext>
            </a:extLst>
          </p:cNvPr>
          <p:cNvSpPr>
            <a:spLocks noGrp="1"/>
          </p:cNvSpPr>
          <p:nvPr>
            <p:ph idx="1"/>
          </p:nvPr>
        </p:nvSpPr>
        <p:spPr>
          <a:xfrm>
            <a:off x="838200" y="1419225"/>
            <a:ext cx="10515600" cy="4351338"/>
          </a:xfrm>
        </p:spPr>
        <p:txBody>
          <a:bodyPr>
            <a:normAutofit lnSpcReduction="10000"/>
          </a:bodyPr>
          <a:lstStyle/>
          <a:p>
            <a:r>
              <a:rPr lang="en-US" dirty="0">
                <a:solidFill>
                  <a:schemeClr val="bg1"/>
                </a:solidFill>
              </a:rPr>
              <a:t>There was a 12</a:t>
            </a:r>
            <a:r>
              <a:rPr lang="en-US" baseline="30000" dirty="0">
                <a:solidFill>
                  <a:schemeClr val="bg1"/>
                </a:solidFill>
              </a:rPr>
              <a:t>th</a:t>
            </a:r>
            <a:r>
              <a:rPr lang="en-US" dirty="0">
                <a:solidFill>
                  <a:schemeClr val="bg1"/>
                </a:solidFill>
              </a:rPr>
              <a:t> century church on this site</a:t>
            </a:r>
          </a:p>
          <a:p>
            <a:r>
              <a:rPr lang="en-US" dirty="0">
                <a:solidFill>
                  <a:schemeClr val="bg1"/>
                </a:solidFill>
              </a:rPr>
              <a:t>Over the following 3 centuries, the church as it now appears was mostly completed</a:t>
            </a:r>
          </a:p>
          <a:p>
            <a:r>
              <a:rPr lang="en-US" dirty="0">
                <a:solidFill>
                  <a:schemeClr val="bg1"/>
                </a:solidFill>
              </a:rPr>
              <a:t>The original rood screen (ornate partition between the chancel and the nave) is 15</a:t>
            </a:r>
            <a:r>
              <a:rPr lang="en-US" baseline="30000" dirty="0">
                <a:solidFill>
                  <a:schemeClr val="bg1"/>
                </a:solidFill>
              </a:rPr>
              <a:t>th</a:t>
            </a:r>
            <a:r>
              <a:rPr lang="en-US" dirty="0">
                <a:solidFill>
                  <a:schemeClr val="bg1"/>
                </a:solidFill>
              </a:rPr>
              <a:t> century</a:t>
            </a:r>
          </a:p>
          <a:p>
            <a:r>
              <a:rPr lang="en-US" dirty="0">
                <a:solidFill>
                  <a:schemeClr val="bg1"/>
                </a:solidFill>
              </a:rPr>
              <a:t>Current feeling (Neil Handley) is that the screen was originally in Southam Parish Church and removed to </a:t>
            </a:r>
            <a:r>
              <a:rPr lang="en-US" dirty="0" err="1">
                <a:solidFill>
                  <a:schemeClr val="bg1"/>
                </a:solidFill>
              </a:rPr>
              <a:t>Wormleighton</a:t>
            </a:r>
            <a:r>
              <a:rPr lang="en-US" dirty="0">
                <a:solidFill>
                  <a:schemeClr val="bg1"/>
                </a:solidFill>
              </a:rPr>
              <a:t> in the mid-late 17</a:t>
            </a:r>
            <a:r>
              <a:rPr lang="en-US" baseline="30000" dirty="0">
                <a:solidFill>
                  <a:schemeClr val="bg1"/>
                </a:solidFill>
              </a:rPr>
              <a:t>th</a:t>
            </a:r>
            <a:r>
              <a:rPr lang="en-US" dirty="0">
                <a:solidFill>
                  <a:schemeClr val="bg1"/>
                </a:solidFill>
              </a:rPr>
              <a:t> century at which time the carving to be seen might have been added to the screen</a:t>
            </a:r>
          </a:p>
          <a:p>
            <a:r>
              <a:rPr lang="en-US" dirty="0">
                <a:solidFill>
                  <a:schemeClr val="bg1"/>
                </a:solidFill>
              </a:rPr>
              <a:t>But, other renovations have occurred in the 18</a:t>
            </a:r>
            <a:r>
              <a:rPr lang="en-US" baseline="30000" dirty="0">
                <a:solidFill>
                  <a:schemeClr val="bg1"/>
                </a:solidFill>
              </a:rPr>
              <a:t>th</a:t>
            </a:r>
            <a:r>
              <a:rPr lang="en-US" dirty="0">
                <a:solidFill>
                  <a:schemeClr val="bg1"/>
                </a:solidFill>
              </a:rPr>
              <a:t> and 19</a:t>
            </a:r>
            <a:r>
              <a:rPr lang="en-US" baseline="30000" dirty="0">
                <a:solidFill>
                  <a:schemeClr val="bg1"/>
                </a:solidFill>
              </a:rPr>
              <a:t>th</a:t>
            </a:r>
            <a:r>
              <a:rPr lang="en-US" dirty="0">
                <a:solidFill>
                  <a:schemeClr val="bg1"/>
                </a:solidFill>
              </a:rPr>
              <a:t> centuries</a:t>
            </a:r>
          </a:p>
        </p:txBody>
      </p:sp>
    </p:spTree>
    <p:extLst>
      <p:ext uri="{BB962C8B-B14F-4D97-AF65-F5344CB8AC3E}">
        <p14:creationId xmlns:p14="http://schemas.microsoft.com/office/powerpoint/2010/main" xmlns="" val="86074048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996633">
            <a:alpha val="42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9EF4F5F-4210-98BE-57FB-15FC7F0FA965}"/>
              </a:ext>
            </a:extLst>
          </p:cNvPr>
          <p:cNvSpPr>
            <a:spLocks noGrp="1"/>
          </p:cNvSpPr>
          <p:nvPr>
            <p:ph type="title"/>
          </p:nvPr>
        </p:nvSpPr>
        <p:spPr/>
        <p:txBody>
          <a:bodyPr/>
          <a:lstStyle/>
          <a:p>
            <a:endParaRPr lang="en-US"/>
          </a:p>
        </p:txBody>
      </p:sp>
      <p:pic>
        <p:nvPicPr>
          <p:cNvPr id="8" name="Content Placeholder 7" descr="A wood carving of a person's face&#10;&#10;Description automatically generated">
            <a:extLst>
              <a:ext uri="{FF2B5EF4-FFF2-40B4-BE49-F238E27FC236}">
                <a16:creationId xmlns:a16="http://schemas.microsoft.com/office/drawing/2014/main" xmlns="" id="{1D5B507D-ADEC-D6ED-3651-9C30BC21AF3E}"/>
              </a:ext>
            </a:extLst>
          </p:cNvPr>
          <p:cNvPicPr>
            <a:picLocks noGrp="1" noChangeAspect="1"/>
          </p:cNvPicPr>
          <p:nvPr>
            <p:ph sz="half" idx="1"/>
          </p:nvPr>
        </p:nvPicPr>
        <p:blipFill>
          <a:blip r:embed="rId2">
            <a:extLst>
              <a:ext uri="{28A0092B-C50C-407E-A947-70E740481C1C}">
                <a14:useLocalDpi xmlns:a14="http://schemas.microsoft.com/office/drawing/2010/main" xmlns="" val="0"/>
              </a:ext>
            </a:extLst>
          </a:blip>
          <a:stretch>
            <a:fillRect/>
          </a:stretch>
        </p:blipFill>
        <p:spPr>
          <a:xfrm>
            <a:off x="997703" y="1161391"/>
            <a:ext cx="4712621" cy="4351338"/>
          </a:xfrm>
        </p:spPr>
      </p:pic>
      <p:pic>
        <p:nvPicPr>
          <p:cNvPr id="6" name="Content Placeholder 5" descr="A statue of a person with a crown and glasses&#10;&#10;Description automatically generated">
            <a:extLst>
              <a:ext uri="{FF2B5EF4-FFF2-40B4-BE49-F238E27FC236}">
                <a16:creationId xmlns:a16="http://schemas.microsoft.com/office/drawing/2014/main" xmlns="" id="{46492BE2-42C7-416C-0EC2-909BEAF378C6}"/>
              </a:ext>
            </a:extLst>
          </p:cNvPr>
          <p:cNvPicPr>
            <a:picLocks noGrp="1" noChangeAspect="1"/>
          </p:cNvPicPr>
          <p:nvPr>
            <p:ph sz="half" idx="2"/>
          </p:nvPr>
        </p:nvPicPr>
        <p:blipFill>
          <a:blip r:embed="rId3">
            <a:extLst>
              <a:ext uri="{28A0092B-C50C-407E-A947-70E740481C1C}">
                <a14:useLocalDpi xmlns:a14="http://schemas.microsoft.com/office/drawing/2010/main" xmlns="" val="0"/>
              </a:ext>
            </a:extLst>
          </a:blip>
          <a:stretch>
            <a:fillRect/>
          </a:stretch>
        </p:blipFill>
        <p:spPr>
          <a:xfrm>
            <a:off x="6481677" y="1161391"/>
            <a:ext cx="4545394" cy="4351338"/>
          </a:xfrm>
        </p:spPr>
      </p:pic>
    </p:spTree>
    <p:extLst>
      <p:ext uri="{BB962C8B-B14F-4D97-AF65-F5344CB8AC3E}">
        <p14:creationId xmlns:p14="http://schemas.microsoft.com/office/powerpoint/2010/main" xmlns="" val="32371582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CC">
            <a:alpha val="5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90CF233-D632-E589-4D3D-C6E93736AC18}"/>
              </a:ext>
            </a:extLst>
          </p:cNvPr>
          <p:cNvSpPr>
            <a:spLocks noGrp="1"/>
          </p:cNvSpPr>
          <p:nvPr>
            <p:ph type="title"/>
          </p:nvPr>
        </p:nvSpPr>
        <p:spPr/>
        <p:txBody>
          <a:bodyPr/>
          <a:lstStyle/>
          <a:p>
            <a:pPr algn="ctr"/>
            <a:r>
              <a:rPr lang="en-US" dirty="0"/>
              <a:t>How to date the object</a:t>
            </a:r>
          </a:p>
        </p:txBody>
      </p:sp>
      <p:sp>
        <p:nvSpPr>
          <p:cNvPr id="4" name="Content Placeholder 3">
            <a:extLst>
              <a:ext uri="{FF2B5EF4-FFF2-40B4-BE49-F238E27FC236}">
                <a16:creationId xmlns:a16="http://schemas.microsoft.com/office/drawing/2014/main" xmlns="" id="{AAC1CF0A-7643-81A0-F753-51020094BF5E}"/>
              </a:ext>
            </a:extLst>
          </p:cNvPr>
          <p:cNvSpPr>
            <a:spLocks noGrp="1"/>
          </p:cNvSpPr>
          <p:nvPr>
            <p:ph sz="half" idx="1"/>
          </p:nvPr>
        </p:nvSpPr>
        <p:spPr>
          <a:xfrm>
            <a:off x="639793" y="1242205"/>
            <a:ext cx="5181600" cy="4788110"/>
          </a:xfrm>
        </p:spPr>
        <p:txBody>
          <a:bodyPr/>
          <a:lstStyle/>
          <a:p>
            <a:pPr marL="0" indent="0">
              <a:buNone/>
            </a:pPr>
            <a:endParaRPr lang="en-US" dirty="0"/>
          </a:p>
          <a:p>
            <a:pPr marL="0" indent="0">
              <a:buNone/>
            </a:pPr>
            <a:endParaRPr lang="en-US" dirty="0"/>
          </a:p>
          <a:p>
            <a:r>
              <a:rPr lang="en-US" dirty="0"/>
              <a:t>Radiocarbon dating would probably be very accurate with well preserved wood and give an answer within 10 years</a:t>
            </a:r>
          </a:p>
          <a:p>
            <a:r>
              <a:rPr lang="en-US" dirty="0"/>
              <a:t>Requires ~50 mg of material</a:t>
            </a:r>
          </a:p>
          <a:p>
            <a:r>
              <a:rPr lang="en-US" dirty="0"/>
              <a:t>But it measures the age of the tree, not the carving</a:t>
            </a:r>
          </a:p>
        </p:txBody>
      </p:sp>
      <p:pic>
        <p:nvPicPr>
          <p:cNvPr id="7" name="Content Placeholder 6" descr="A close-up of a tree&#10;&#10;Description automatically generated">
            <a:extLst>
              <a:ext uri="{FF2B5EF4-FFF2-40B4-BE49-F238E27FC236}">
                <a16:creationId xmlns:a16="http://schemas.microsoft.com/office/drawing/2014/main" xmlns="" id="{B5661771-EDDA-70CB-1A3B-1966D8FC7DEB}"/>
              </a:ext>
            </a:extLst>
          </p:cNvPr>
          <p:cNvPicPr>
            <a:picLocks noGrp="1" noChangeAspect="1"/>
          </p:cNvPicPr>
          <p:nvPr>
            <p:ph sz="half" idx="2"/>
          </p:nvPr>
        </p:nvPicPr>
        <p:blipFill>
          <a:blip r:embed="rId2">
            <a:extLst>
              <a:ext uri="{28A0092B-C50C-407E-A947-70E740481C1C}">
                <a14:useLocalDpi xmlns:a14="http://schemas.microsoft.com/office/drawing/2010/main" xmlns="" val="0"/>
              </a:ext>
            </a:extLst>
          </a:blip>
          <a:stretch>
            <a:fillRect/>
          </a:stretch>
        </p:blipFill>
        <p:spPr>
          <a:xfrm>
            <a:off x="6172200" y="2051005"/>
            <a:ext cx="5181600" cy="3900578"/>
          </a:xfrm>
        </p:spPr>
      </p:pic>
    </p:spTree>
    <p:extLst>
      <p:ext uri="{BB962C8B-B14F-4D97-AF65-F5344CB8AC3E}">
        <p14:creationId xmlns:p14="http://schemas.microsoft.com/office/powerpoint/2010/main" xmlns="" val="384116175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CC">
            <a:alpha val="5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C233C9-10B1-B14D-6668-E0D160A9FCE6}"/>
              </a:ext>
            </a:extLst>
          </p:cNvPr>
          <p:cNvSpPr>
            <a:spLocks noGrp="1"/>
          </p:cNvSpPr>
          <p:nvPr>
            <p:ph type="title"/>
          </p:nvPr>
        </p:nvSpPr>
        <p:spPr/>
        <p:txBody>
          <a:bodyPr/>
          <a:lstStyle/>
          <a:p>
            <a:pPr algn="ctr"/>
            <a:r>
              <a:rPr lang="en-US" dirty="0"/>
              <a:t>Flip-top case dated 1702</a:t>
            </a:r>
            <a:br>
              <a:rPr lang="en-US" dirty="0"/>
            </a:br>
            <a:r>
              <a:rPr lang="en-US" sz="3600" dirty="0"/>
              <a:t>“John D. Fisher”</a:t>
            </a:r>
          </a:p>
        </p:txBody>
      </p:sp>
      <p:pic>
        <p:nvPicPr>
          <p:cNvPr id="6" name="Content Placeholder 5" descr="A close-up of a flask&#10;&#10;Description automatically generated">
            <a:extLst>
              <a:ext uri="{FF2B5EF4-FFF2-40B4-BE49-F238E27FC236}">
                <a16:creationId xmlns:a16="http://schemas.microsoft.com/office/drawing/2014/main" xmlns="" id="{964403D5-636F-EF44-F57E-BA493BD24D02}"/>
              </a:ext>
            </a:extLst>
          </p:cNvPr>
          <p:cNvPicPr>
            <a:picLocks noGrp="1" noChangeAspect="1"/>
          </p:cNvPicPr>
          <p:nvPr>
            <p:ph sz="half" idx="1"/>
          </p:nvPr>
        </p:nvPicPr>
        <p:blipFill>
          <a:blip r:embed="rId2" cstate="print">
            <a:extLst>
              <a:ext uri="{28A0092B-C50C-407E-A947-70E740481C1C}">
                <a14:useLocalDpi xmlns:a14="http://schemas.microsoft.com/office/drawing/2010/main" xmlns="" val="0"/>
              </a:ext>
            </a:extLst>
          </a:blip>
          <a:stretch>
            <a:fillRect/>
          </a:stretch>
        </p:blipFill>
        <p:spPr>
          <a:xfrm>
            <a:off x="2537995" y="1825625"/>
            <a:ext cx="1782010" cy="4351338"/>
          </a:xfrm>
        </p:spPr>
      </p:pic>
      <p:pic>
        <p:nvPicPr>
          <p:cNvPr id="8" name="Content Placeholder 7" descr="A close-up of a stone&#10;&#10;Description automatically generated">
            <a:extLst>
              <a:ext uri="{FF2B5EF4-FFF2-40B4-BE49-F238E27FC236}">
                <a16:creationId xmlns:a16="http://schemas.microsoft.com/office/drawing/2014/main" xmlns="" id="{EA69EBA1-FDF9-A3E2-57F5-DF55FC88E980}"/>
              </a:ext>
            </a:extLst>
          </p:cNvPr>
          <p:cNvPicPr>
            <a:picLocks noGrp="1" noChangeAspect="1"/>
          </p:cNvPicPr>
          <p:nvPr>
            <p:ph sz="half" idx="2"/>
          </p:nvPr>
        </p:nvPicPr>
        <p:blipFill>
          <a:blip r:embed="rId3" cstate="print">
            <a:extLst>
              <a:ext uri="{28A0092B-C50C-407E-A947-70E740481C1C}">
                <a14:useLocalDpi xmlns:a14="http://schemas.microsoft.com/office/drawing/2010/main" xmlns="" val="0"/>
              </a:ext>
            </a:extLst>
          </a:blip>
          <a:stretch>
            <a:fillRect/>
          </a:stretch>
        </p:blipFill>
        <p:spPr>
          <a:xfrm>
            <a:off x="6172200" y="2617520"/>
            <a:ext cx="5181600" cy="2767547"/>
          </a:xfrm>
        </p:spPr>
      </p:pic>
    </p:spTree>
    <p:extLst>
      <p:ext uri="{BB962C8B-B14F-4D97-AF65-F5344CB8AC3E}">
        <p14:creationId xmlns:p14="http://schemas.microsoft.com/office/powerpoint/2010/main" xmlns="" val="34529190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F6652209-6B59-4EF0-7522-645DC90A6657}"/>
              </a:ext>
            </a:extLst>
          </p:cNvPr>
          <p:cNvSpPr>
            <a:spLocks noGrp="1"/>
          </p:cNvSpPr>
          <p:nvPr>
            <p:ph type="title"/>
          </p:nvPr>
        </p:nvSpPr>
        <p:spPr/>
        <p:txBody>
          <a:bodyPr/>
          <a:lstStyle/>
          <a:p>
            <a:pPr algn="ctr"/>
            <a:r>
              <a:rPr lang="en-US" dirty="0">
                <a:solidFill>
                  <a:schemeClr val="bg1"/>
                </a:solidFill>
              </a:rPr>
              <a:t>Jonathan Swift, </a:t>
            </a:r>
            <a:r>
              <a:rPr lang="en-US" u="sng" dirty="0">
                <a:solidFill>
                  <a:schemeClr val="bg1"/>
                </a:solidFill>
              </a:rPr>
              <a:t>Journal to Stella</a:t>
            </a:r>
            <a:r>
              <a:rPr lang="en-US" dirty="0">
                <a:solidFill>
                  <a:schemeClr val="bg1"/>
                </a:solidFill>
              </a:rPr>
              <a:t>, 1710-1711</a:t>
            </a:r>
          </a:p>
        </p:txBody>
      </p:sp>
      <p:pic>
        <p:nvPicPr>
          <p:cNvPr id="6" name="Content Placeholder 5" descr="A close up of a text&#10;&#10;Description automatically generated">
            <a:extLst>
              <a:ext uri="{FF2B5EF4-FFF2-40B4-BE49-F238E27FC236}">
                <a16:creationId xmlns:a16="http://schemas.microsoft.com/office/drawing/2014/main" xmlns="" id="{E51B8DDE-4831-53F7-E156-F1CA0FA89AFB}"/>
              </a:ext>
            </a:extLst>
          </p:cNvPr>
          <p:cNvPicPr>
            <a:picLocks noGrp="1" noChangeAspect="1"/>
          </p:cNvPicPr>
          <p:nvPr>
            <p:ph sz="half" idx="1"/>
          </p:nvPr>
        </p:nvPicPr>
        <p:blipFill>
          <a:blip r:embed="rId2">
            <a:extLst>
              <a:ext uri="{28A0092B-C50C-407E-A947-70E740481C1C}">
                <a14:useLocalDpi xmlns:a14="http://schemas.microsoft.com/office/drawing/2010/main" xmlns="" val="0"/>
              </a:ext>
            </a:extLst>
          </a:blip>
          <a:stretch>
            <a:fillRect/>
          </a:stretch>
        </p:blipFill>
        <p:spPr>
          <a:xfrm>
            <a:off x="1352550" y="3434556"/>
            <a:ext cx="4152900" cy="1133475"/>
          </a:xfrm>
        </p:spPr>
      </p:pic>
      <p:pic>
        <p:nvPicPr>
          <p:cNvPr id="10" name="Content Placeholder 5" descr="A pair of round metal glasses&#10;&#10;Description automatically generated">
            <a:extLst>
              <a:ext uri="{FF2B5EF4-FFF2-40B4-BE49-F238E27FC236}">
                <a16:creationId xmlns:a16="http://schemas.microsoft.com/office/drawing/2014/main" xmlns="" id="{2C0E76E6-B2C2-68DE-75EB-02DDA0392D13}"/>
              </a:ext>
            </a:extLst>
          </p:cNvPr>
          <p:cNvPicPr>
            <a:picLocks noGrp="1" noChangeAspect="1"/>
          </p:cNvPicPr>
          <p:nvPr>
            <p:ph sz="half" idx="2"/>
          </p:nvPr>
        </p:nvPicPr>
        <p:blipFill>
          <a:blip r:embed="rId3">
            <a:extLst>
              <a:ext uri="{28A0092B-C50C-407E-A947-70E740481C1C}">
                <a14:useLocalDpi xmlns:a14="http://schemas.microsoft.com/office/drawing/2010/main" xmlns="" val="0"/>
              </a:ext>
            </a:extLst>
          </a:blip>
          <a:stretch>
            <a:fillRect/>
          </a:stretch>
        </p:blipFill>
        <p:spPr>
          <a:xfrm>
            <a:off x="6172200" y="2404713"/>
            <a:ext cx="5181600" cy="3193161"/>
          </a:xfrm>
        </p:spPr>
      </p:pic>
    </p:spTree>
    <p:extLst>
      <p:ext uri="{BB962C8B-B14F-4D97-AF65-F5344CB8AC3E}">
        <p14:creationId xmlns:p14="http://schemas.microsoft.com/office/powerpoint/2010/main" xmlns="" val="39905487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24DA4446-1F2A-2464-2E4D-1EB695980723}"/>
              </a:ext>
            </a:extLst>
          </p:cNvPr>
          <p:cNvSpPr>
            <a:spLocks noGrp="1"/>
          </p:cNvSpPr>
          <p:nvPr>
            <p:ph type="title"/>
          </p:nvPr>
        </p:nvSpPr>
        <p:spPr/>
        <p:txBody>
          <a:bodyPr/>
          <a:lstStyle/>
          <a:p>
            <a:pPr algn="ctr"/>
            <a:r>
              <a:rPr lang="en-US" dirty="0">
                <a:solidFill>
                  <a:schemeClr val="bg1"/>
                </a:solidFill>
              </a:rPr>
              <a:t>Alas…</a:t>
            </a:r>
          </a:p>
        </p:txBody>
      </p:sp>
      <p:pic>
        <p:nvPicPr>
          <p:cNvPr id="8" name="Content Placeholder 7" descr="A pair of glasses with a gold frame&#10;&#10;Description automatically generated">
            <a:extLst>
              <a:ext uri="{FF2B5EF4-FFF2-40B4-BE49-F238E27FC236}">
                <a16:creationId xmlns:a16="http://schemas.microsoft.com/office/drawing/2014/main" xmlns="" id="{9E3541A7-BEB4-36E4-5B0D-DBCECFAB1BDB}"/>
              </a:ext>
            </a:extLst>
          </p:cNvPr>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194815" y="1825625"/>
            <a:ext cx="5802370" cy="4351338"/>
          </a:xfrm>
        </p:spPr>
      </p:pic>
    </p:spTree>
    <p:extLst>
      <p:ext uri="{BB962C8B-B14F-4D97-AF65-F5344CB8AC3E}">
        <p14:creationId xmlns:p14="http://schemas.microsoft.com/office/powerpoint/2010/main" xmlns="" val="316632218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019BC4-034D-093B-4CF7-1553B42CF636}"/>
              </a:ext>
            </a:extLst>
          </p:cNvPr>
          <p:cNvSpPr>
            <a:spLocks noGrp="1"/>
          </p:cNvSpPr>
          <p:nvPr>
            <p:ph type="title"/>
          </p:nvPr>
        </p:nvSpPr>
        <p:spPr/>
        <p:txBody>
          <a:bodyPr/>
          <a:lstStyle/>
          <a:p>
            <a:pPr algn="ctr"/>
            <a:r>
              <a:rPr lang="en-US" dirty="0">
                <a:solidFill>
                  <a:schemeClr val="bg1"/>
                </a:solidFill>
              </a:rPr>
              <a:t>Daily Post, March 3, 1721</a:t>
            </a:r>
          </a:p>
        </p:txBody>
      </p:sp>
      <p:pic>
        <p:nvPicPr>
          <p:cNvPr id="6" name="Content Placeholder 5" descr="A close-up of a newspaper&#10;&#10;Description automatically generated">
            <a:extLst>
              <a:ext uri="{FF2B5EF4-FFF2-40B4-BE49-F238E27FC236}">
                <a16:creationId xmlns:a16="http://schemas.microsoft.com/office/drawing/2014/main" xmlns="" id="{1C53DE89-BAC9-9D6E-FA82-087CD8E596E2}"/>
              </a:ext>
            </a:extLst>
          </p:cNvPr>
          <p:cNvPicPr>
            <a:picLocks noGrp="1" noChangeAspect="1"/>
          </p:cNvPicPr>
          <p:nvPr>
            <p:ph sz="half" idx="1"/>
          </p:nvPr>
        </p:nvPicPr>
        <p:blipFill>
          <a:blip r:embed="rId2">
            <a:extLst>
              <a:ext uri="{28A0092B-C50C-407E-A947-70E740481C1C}">
                <a14:useLocalDpi xmlns:a14="http://schemas.microsoft.com/office/drawing/2010/main" xmlns="" val="0"/>
              </a:ext>
            </a:extLst>
          </a:blip>
          <a:stretch>
            <a:fillRect/>
          </a:stretch>
        </p:blipFill>
        <p:spPr>
          <a:xfrm>
            <a:off x="695371" y="2305207"/>
            <a:ext cx="5798400" cy="3034544"/>
          </a:xfrm>
        </p:spPr>
      </p:pic>
      <p:pic>
        <p:nvPicPr>
          <p:cNvPr id="7" name="Content Placeholder 6" descr="A pair of gold framed glasses&#10;&#10;Description automatically generated">
            <a:extLst>
              <a:ext uri="{FF2B5EF4-FFF2-40B4-BE49-F238E27FC236}">
                <a16:creationId xmlns:a16="http://schemas.microsoft.com/office/drawing/2014/main" xmlns="" id="{63E01B5E-B167-A3C6-B8BE-87C8ACAF38BE}"/>
              </a:ext>
            </a:extLst>
          </p:cNvPr>
          <p:cNvPicPr>
            <a:picLocks noGrp="1" noChangeAspect="1"/>
          </p:cNvPicPr>
          <p:nvPr>
            <p:ph sz="half" idx="2"/>
          </p:nvPr>
        </p:nvPicPr>
        <p:blipFill>
          <a:blip r:embed="rId3" cstate="print">
            <a:extLst>
              <a:ext uri="{28A0092B-C50C-407E-A947-70E740481C1C}">
                <a14:useLocalDpi xmlns:a14="http://schemas.microsoft.com/office/drawing/2010/main" xmlns="" val="0"/>
              </a:ext>
            </a:extLst>
          </a:blip>
          <a:stretch>
            <a:fillRect/>
          </a:stretch>
        </p:blipFill>
        <p:spPr>
          <a:xfrm>
            <a:off x="7323826" y="2305207"/>
            <a:ext cx="3891951" cy="3056411"/>
          </a:xfrm>
        </p:spPr>
      </p:pic>
    </p:spTree>
    <p:extLst>
      <p:ext uri="{BB962C8B-B14F-4D97-AF65-F5344CB8AC3E}">
        <p14:creationId xmlns:p14="http://schemas.microsoft.com/office/powerpoint/2010/main" xmlns="" val="163896685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9A9E61AF-96AA-D017-ECBA-B7F69143B564}"/>
              </a:ext>
            </a:extLst>
          </p:cNvPr>
          <p:cNvSpPr>
            <a:spLocks noGrp="1"/>
          </p:cNvSpPr>
          <p:nvPr>
            <p:ph type="title"/>
          </p:nvPr>
        </p:nvSpPr>
        <p:spPr/>
        <p:txBody>
          <a:bodyPr/>
          <a:lstStyle/>
          <a:p>
            <a:endParaRPr lang="en-US" dirty="0"/>
          </a:p>
        </p:txBody>
      </p:sp>
      <p:pic>
        <p:nvPicPr>
          <p:cNvPr id="10" name="Content Placeholder 9" descr="A round object with a circular object in the middle&#10;&#10;Description automatically generated">
            <a:extLst>
              <a:ext uri="{FF2B5EF4-FFF2-40B4-BE49-F238E27FC236}">
                <a16:creationId xmlns:a16="http://schemas.microsoft.com/office/drawing/2014/main" xmlns="" id="{8D00D740-E58F-EAA7-A8B0-83BCCBE01A15}"/>
              </a:ext>
            </a:extLst>
          </p:cNvPr>
          <p:cNvPicPr>
            <a:picLocks noGrp="1" noChangeAspect="1"/>
          </p:cNvPicPr>
          <p:nvPr>
            <p:ph sz="half" idx="1"/>
          </p:nvPr>
        </p:nvPicPr>
        <p:blipFill>
          <a:blip r:embed="rId2" cstate="print">
            <a:extLst>
              <a:ext uri="{28A0092B-C50C-407E-A947-70E740481C1C}">
                <a14:useLocalDpi xmlns:a14="http://schemas.microsoft.com/office/drawing/2010/main" xmlns="" val="0"/>
              </a:ext>
            </a:extLst>
          </a:blip>
          <a:stretch>
            <a:fillRect/>
          </a:stretch>
        </p:blipFill>
        <p:spPr>
          <a:xfrm>
            <a:off x="1052422" y="2025672"/>
            <a:ext cx="5105400" cy="2806656"/>
          </a:xfrm>
        </p:spPr>
      </p:pic>
      <p:pic>
        <p:nvPicPr>
          <p:cNvPr id="12" name="Content Placeholder 11" descr="A metal object with a number on it&#10;&#10;Description automatically generated">
            <a:extLst>
              <a:ext uri="{FF2B5EF4-FFF2-40B4-BE49-F238E27FC236}">
                <a16:creationId xmlns:a16="http://schemas.microsoft.com/office/drawing/2014/main" xmlns="" id="{653DC8FF-D606-F1F0-DB37-27CBE4C48E9B}"/>
              </a:ext>
            </a:extLst>
          </p:cNvPr>
          <p:cNvPicPr>
            <a:picLocks noGrp="1" noChangeAspect="1"/>
          </p:cNvPicPr>
          <p:nvPr>
            <p:ph sz="half" idx="2"/>
          </p:nvPr>
        </p:nvPicPr>
        <p:blipFill>
          <a:blip r:embed="rId3">
            <a:extLst>
              <a:ext uri="{28A0092B-C50C-407E-A947-70E740481C1C}">
                <a14:useLocalDpi xmlns:a14="http://schemas.microsoft.com/office/drawing/2010/main" xmlns="" val="0"/>
              </a:ext>
            </a:extLst>
          </a:blip>
          <a:srcRect t="4196" b="8391"/>
          <a:stretch>
            <a:fillRect/>
          </a:stretch>
        </p:blipFill>
        <p:spPr>
          <a:xfrm>
            <a:off x="7780780" y="1031965"/>
            <a:ext cx="1716657" cy="4898571"/>
          </a:xfrm>
        </p:spPr>
      </p:pic>
    </p:spTree>
    <p:extLst>
      <p:ext uri="{BB962C8B-B14F-4D97-AF65-F5344CB8AC3E}">
        <p14:creationId xmlns:p14="http://schemas.microsoft.com/office/powerpoint/2010/main" xmlns="" val="263521753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B155D52F-14BC-8017-EC74-1370DCB08B43}"/>
              </a:ext>
            </a:extLst>
          </p:cNvPr>
          <p:cNvSpPr>
            <a:spLocks noGrp="1"/>
          </p:cNvSpPr>
          <p:nvPr>
            <p:ph type="title"/>
          </p:nvPr>
        </p:nvSpPr>
        <p:spPr/>
        <p:txBody>
          <a:bodyPr/>
          <a:lstStyle/>
          <a:p>
            <a:pPr algn="ctr"/>
            <a:r>
              <a:rPr lang="en-US" dirty="0">
                <a:solidFill>
                  <a:schemeClr val="accent4">
                    <a:lumMod val="60000"/>
                    <a:lumOff val="40000"/>
                  </a:schemeClr>
                </a:solidFill>
              </a:rPr>
              <a:t>Flip-top case dated 1726</a:t>
            </a:r>
          </a:p>
        </p:txBody>
      </p:sp>
      <p:sp>
        <p:nvSpPr>
          <p:cNvPr id="5" name="Content Placeholder 4">
            <a:extLst>
              <a:ext uri="{FF2B5EF4-FFF2-40B4-BE49-F238E27FC236}">
                <a16:creationId xmlns:a16="http://schemas.microsoft.com/office/drawing/2014/main" xmlns="" id="{B533AF19-CF19-E28A-32B3-222BF1C81867}"/>
              </a:ext>
            </a:extLst>
          </p:cNvPr>
          <p:cNvSpPr>
            <a:spLocks noGrp="1"/>
          </p:cNvSpPr>
          <p:nvPr>
            <p:ph sz="half" idx="1"/>
          </p:nvPr>
        </p:nvSpPr>
        <p:spPr>
          <a:xfrm>
            <a:off x="838200" y="2299012"/>
            <a:ext cx="5181600" cy="3404564"/>
          </a:xfrm>
        </p:spPr>
        <p:txBody>
          <a:bodyPr>
            <a:normAutofit lnSpcReduction="10000"/>
          </a:bodyPr>
          <a:lstStyle/>
          <a:p>
            <a:r>
              <a:rPr lang="en-US" dirty="0">
                <a:solidFill>
                  <a:schemeClr val="bg1"/>
                </a:solidFill>
              </a:rPr>
              <a:t>This case is in Drew Miller’s collection</a:t>
            </a:r>
          </a:p>
          <a:p>
            <a:r>
              <a:rPr lang="en-US" dirty="0">
                <a:solidFill>
                  <a:schemeClr val="bg1"/>
                </a:solidFill>
              </a:rPr>
              <a:t>Includes 1726 date and symbols of Freemasonry</a:t>
            </a:r>
          </a:p>
          <a:p>
            <a:r>
              <a:rPr lang="en-US" dirty="0">
                <a:solidFill>
                  <a:schemeClr val="bg1"/>
                </a:solidFill>
              </a:rPr>
              <a:t>The Freemasons’ Grand Lodge was established in London in 1717 and its constitution adopted in 1723</a:t>
            </a:r>
          </a:p>
        </p:txBody>
      </p:sp>
      <p:pic>
        <p:nvPicPr>
          <p:cNvPr id="8" name="Content Placeholder 7" descr="A close-up of a metal object&#10;&#10;Description automatically generated">
            <a:extLst>
              <a:ext uri="{FF2B5EF4-FFF2-40B4-BE49-F238E27FC236}">
                <a16:creationId xmlns:a16="http://schemas.microsoft.com/office/drawing/2014/main" xmlns="" id="{F3C239C4-C206-3177-07F1-BD09DD53778F}"/>
              </a:ext>
            </a:extLst>
          </p:cNvPr>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6172200" y="2772399"/>
            <a:ext cx="5181600" cy="2457790"/>
          </a:xfrm>
        </p:spPr>
      </p:pic>
    </p:spTree>
    <p:extLst>
      <p:ext uri="{BB962C8B-B14F-4D97-AF65-F5344CB8AC3E}">
        <p14:creationId xmlns:p14="http://schemas.microsoft.com/office/powerpoint/2010/main" xmlns="" val="27894460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0041BB-92B7-8CFB-C688-D61DCE32619E}"/>
              </a:ext>
            </a:extLst>
          </p:cNvPr>
          <p:cNvSpPr>
            <a:spLocks noGrp="1"/>
          </p:cNvSpPr>
          <p:nvPr>
            <p:ph type="title"/>
          </p:nvPr>
        </p:nvSpPr>
        <p:spPr/>
        <p:txBody>
          <a:bodyPr/>
          <a:lstStyle/>
          <a:p>
            <a:pPr algn="ctr"/>
            <a:r>
              <a:rPr lang="en-US" dirty="0"/>
              <a:t>Can we verify or disprove Wikipedia’s claim?</a:t>
            </a:r>
          </a:p>
        </p:txBody>
      </p:sp>
      <p:sp>
        <p:nvSpPr>
          <p:cNvPr id="3" name="Content Placeholder 2">
            <a:extLst>
              <a:ext uri="{FF2B5EF4-FFF2-40B4-BE49-F238E27FC236}">
                <a16:creationId xmlns:a16="http://schemas.microsoft.com/office/drawing/2014/main" xmlns="" id="{D70FD073-0EAB-A221-5290-2D1E917F8E6C}"/>
              </a:ext>
            </a:extLst>
          </p:cNvPr>
          <p:cNvSpPr>
            <a:spLocks noGrp="1"/>
          </p:cNvSpPr>
          <p:nvPr>
            <p:ph idx="1"/>
          </p:nvPr>
        </p:nvSpPr>
        <p:spPr/>
        <p:txBody>
          <a:bodyPr/>
          <a:lstStyle/>
          <a:p>
            <a:r>
              <a:rPr lang="en-US" dirty="0"/>
              <a:t>Many 18</a:t>
            </a:r>
            <a:r>
              <a:rPr lang="en-US" baseline="30000" dirty="0"/>
              <a:t>th</a:t>
            </a:r>
            <a:r>
              <a:rPr lang="en-US" dirty="0"/>
              <a:t> century newspapers have been digitized</a:t>
            </a:r>
          </a:p>
          <a:p>
            <a:r>
              <a:rPr lang="en-US" dirty="0"/>
              <a:t>The Science Museum and British Library, among others, have collections of trade cards</a:t>
            </a:r>
          </a:p>
          <a:p>
            <a:r>
              <a:rPr lang="en-US" dirty="0"/>
              <a:t>I have looked at many of these.  I did not look at non-English language newspapers but, in the past, others have.  Current historians who read German, French, Dutch and Italian report that they have discovered nothing new in those languages</a:t>
            </a:r>
          </a:p>
          <a:p>
            <a:r>
              <a:rPr lang="en-US" dirty="0"/>
              <a:t>Let’s look sequentially at what has been found</a:t>
            </a:r>
          </a:p>
          <a:p>
            <a:endParaRPr lang="en-US" dirty="0"/>
          </a:p>
        </p:txBody>
      </p:sp>
    </p:spTree>
    <p:extLst>
      <p:ext uri="{BB962C8B-B14F-4D97-AF65-F5344CB8AC3E}">
        <p14:creationId xmlns:p14="http://schemas.microsoft.com/office/powerpoint/2010/main" xmlns="" val="287296387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4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xmlns="" id="{D8F90DE3-CFA2-C6E7-1C99-6877335F5686}"/>
              </a:ext>
            </a:extLst>
          </p:cNvPr>
          <p:cNvSpPr>
            <a:spLocks noGrp="1"/>
          </p:cNvSpPr>
          <p:nvPr>
            <p:ph type="title"/>
          </p:nvPr>
        </p:nvSpPr>
        <p:spPr>
          <a:xfrm>
            <a:off x="1190336" y="498886"/>
            <a:ext cx="9811327" cy="748146"/>
          </a:xfrm>
        </p:spPr>
        <p:txBody>
          <a:bodyPr>
            <a:normAutofit/>
          </a:bodyPr>
          <a:lstStyle/>
          <a:p>
            <a:pPr algn="ctr"/>
            <a:r>
              <a:rPr lang="en-US" sz="3200" dirty="0"/>
              <a:t>Does this represent an </a:t>
            </a:r>
            <a:r>
              <a:rPr lang="en-US" sz="3200"/>
              <a:t>intermediate step?</a:t>
            </a:r>
            <a:endParaRPr lang="en-US" sz="3200" dirty="0"/>
          </a:p>
        </p:txBody>
      </p:sp>
      <p:pic>
        <p:nvPicPr>
          <p:cNvPr id="6" name="Content Placeholder 5" descr="A close up of a newspaper&#10;&#10;Description automatically generated">
            <a:extLst>
              <a:ext uri="{FF2B5EF4-FFF2-40B4-BE49-F238E27FC236}">
                <a16:creationId xmlns:a16="http://schemas.microsoft.com/office/drawing/2014/main" xmlns="" id="{5AF3FF80-2E5F-D724-715F-8BFFA2E6636B}"/>
              </a:ext>
            </a:extLst>
          </p:cNvPr>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4396509" y="1189947"/>
            <a:ext cx="3398982" cy="5371955"/>
          </a:xfrm>
        </p:spPr>
      </p:pic>
      <p:sp>
        <p:nvSpPr>
          <p:cNvPr id="10" name="TextBox 9">
            <a:extLst>
              <a:ext uri="{FF2B5EF4-FFF2-40B4-BE49-F238E27FC236}">
                <a16:creationId xmlns:a16="http://schemas.microsoft.com/office/drawing/2014/main" xmlns="" id="{D34C779F-34A4-136B-798C-B6EF3BC1D4FF}"/>
              </a:ext>
            </a:extLst>
          </p:cNvPr>
          <p:cNvSpPr txBox="1"/>
          <p:nvPr/>
        </p:nvSpPr>
        <p:spPr>
          <a:xfrm>
            <a:off x="8622190" y="6072848"/>
            <a:ext cx="3069125" cy="369332"/>
          </a:xfrm>
          <a:prstGeom prst="rect">
            <a:avLst/>
          </a:prstGeom>
          <a:noFill/>
        </p:spPr>
        <p:txBody>
          <a:bodyPr wrap="square" rtlCol="0">
            <a:spAutoFit/>
          </a:bodyPr>
          <a:lstStyle/>
          <a:p>
            <a:r>
              <a:rPr lang="en-US" dirty="0">
                <a:solidFill>
                  <a:schemeClr val="bg1"/>
                </a:solidFill>
              </a:rPr>
              <a:t>C. J. Robb.  The Optician, 1957</a:t>
            </a:r>
          </a:p>
        </p:txBody>
      </p:sp>
    </p:spTree>
    <p:extLst>
      <p:ext uri="{BB962C8B-B14F-4D97-AF65-F5344CB8AC3E}">
        <p14:creationId xmlns:p14="http://schemas.microsoft.com/office/powerpoint/2010/main" xmlns="" val="24003642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85F9D7-BB88-FC8D-12DA-E4959DD916BF}"/>
              </a:ext>
            </a:extLst>
          </p:cNvPr>
          <p:cNvSpPr>
            <a:spLocks noGrp="1"/>
          </p:cNvSpPr>
          <p:nvPr>
            <p:ph type="title"/>
          </p:nvPr>
        </p:nvSpPr>
        <p:spPr/>
        <p:txBody>
          <a:bodyPr/>
          <a:lstStyle/>
          <a:p>
            <a:pPr algn="ctr"/>
            <a:r>
              <a:rPr lang="en-US" dirty="0">
                <a:solidFill>
                  <a:schemeClr val="bg1"/>
                </a:solidFill>
              </a:rPr>
              <a:t>Sir Thomas Molyneux (1661-1733)</a:t>
            </a:r>
          </a:p>
        </p:txBody>
      </p:sp>
      <p:sp>
        <p:nvSpPr>
          <p:cNvPr id="4" name="Content Placeholder 3">
            <a:extLst>
              <a:ext uri="{FF2B5EF4-FFF2-40B4-BE49-F238E27FC236}">
                <a16:creationId xmlns:a16="http://schemas.microsoft.com/office/drawing/2014/main" xmlns="" id="{63E4267B-4800-915A-DED3-446E3951427C}"/>
              </a:ext>
            </a:extLst>
          </p:cNvPr>
          <p:cNvSpPr>
            <a:spLocks noGrp="1"/>
          </p:cNvSpPr>
          <p:nvPr>
            <p:ph sz="half" idx="1"/>
          </p:nvPr>
        </p:nvSpPr>
        <p:spPr/>
        <p:txBody>
          <a:bodyPr/>
          <a:lstStyle/>
          <a:p>
            <a:r>
              <a:rPr lang="en-US" dirty="0">
                <a:solidFill>
                  <a:schemeClr val="bg1"/>
                </a:solidFill>
              </a:rPr>
              <a:t>Native of Ireland</a:t>
            </a:r>
          </a:p>
          <a:p>
            <a:r>
              <a:rPr lang="en-US" dirty="0">
                <a:solidFill>
                  <a:schemeClr val="bg1"/>
                </a:solidFill>
              </a:rPr>
              <a:t>Studied medicine in Dublin and, later, in London.  M.D. degree in Dublin, 1687</a:t>
            </a:r>
          </a:p>
          <a:p>
            <a:r>
              <a:rPr lang="en-US" dirty="0">
                <a:solidFill>
                  <a:schemeClr val="bg1"/>
                </a:solidFill>
              </a:rPr>
              <a:t>Highly successful career</a:t>
            </a:r>
          </a:p>
          <a:p>
            <a:r>
              <a:rPr lang="en-US" dirty="0">
                <a:solidFill>
                  <a:schemeClr val="bg1"/>
                </a:solidFill>
              </a:rPr>
              <a:t>Fellow, Royal Society of London</a:t>
            </a:r>
          </a:p>
          <a:p>
            <a:r>
              <a:rPr lang="en-US" dirty="0">
                <a:solidFill>
                  <a:schemeClr val="bg1"/>
                </a:solidFill>
              </a:rPr>
              <a:t>Physician-General of the Army in Ireland</a:t>
            </a:r>
          </a:p>
          <a:p>
            <a:r>
              <a:rPr lang="en-US" dirty="0">
                <a:solidFill>
                  <a:schemeClr val="bg1"/>
                </a:solidFill>
              </a:rPr>
              <a:t>Involved in politics</a:t>
            </a:r>
          </a:p>
        </p:txBody>
      </p:sp>
      <p:sp>
        <p:nvSpPr>
          <p:cNvPr id="9" name="Content Placeholder 8">
            <a:extLst>
              <a:ext uri="{FF2B5EF4-FFF2-40B4-BE49-F238E27FC236}">
                <a16:creationId xmlns:a16="http://schemas.microsoft.com/office/drawing/2014/main" xmlns="" id="{08CD82A6-8FDC-4433-8D42-E9E4120C6AAC}"/>
              </a:ext>
            </a:extLst>
          </p:cNvPr>
          <p:cNvSpPr>
            <a:spLocks noGrp="1"/>
          </p:cNvSpPr>
          <p:nvPr>
            <p:ph sz="half" idx="2"/>
          </p:nvPr>
        </p:nvSpPr>
        <p:spPr/>
        <p:txBody>
          <a:bodyPr/>
          <a:lstStyle/>
          <a:p>
            <a:r>
              <a:rPr lang="en-US" dirty="0">
                <a:solidFill>
                  <a:schemeClr val="bg1"/>
                </a:solidFill>
              </a:rPr>
              <a:t>Philosophical bent</a:t>
            </a:r>
          </a:p>
          <a:p>
            <a:r>
              <a:rPr lang="en-US" dirty="0">
                <a:solidFill>
                  <a:schemeClr val="bg1"/>
                </a:solidFill>
              </a:rPr>
              <a:t>Brother of William Molyneux who postulated Molyneux’s Problem, about how a congenitally blind person would respond if sight could be restored</a:t>
            </a:r>
          </a:p>
          <a:p>
            <a:r>
              <a:rPr lang="en-US" dirty="0">
                <a:solidFill>
                  <a:schemeClr val="bg1"/>
                </a:solidFill>
              </a:rPr>
              <a:t>Baronet, 1730</a:t>
            </a:r>
          </a:p>
        </p:txBody>
      </p:sp>
    </p:spTree>
    <p:extLst>
      <p:ext uri="{BB962C8B-B14F-4D97-AF65-F5344CB8AC3E}">
        <p14:creationId xmlns:p14="http://schemas.microsoft.com/office/powerpoint/2010/main" xmlns="" val="73518563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CC">
            <a:alpha val="93000"/>
          </a:srgb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C4FB8486-8F25-C275-5BB7-DCDE44C0E2D3}"/>
              </a:ext>
            </a:extLst>
          </p:cNvPr>
          <p:cNvSpPr>
            <a:spLocks noGrp="1"/>
          </p:cNvSpPr>
          <p:nvPr>
            <p:ph type="title"/>
          </p:nvPr>
        </p:nvSpPr>
        <p:spPr>
          <a:xfrm>
            <a:off x="690419" y="2480254"/>
            <a:ext cx="4315691" cy="586220"/>
          </a:xfrm>
        </p:spPr>
        <p:txBody>
          <a:bodyPr>
            <a:normAutofit/>
          </a:bodyPr>
          <a:lstStyle/>
          <a:p>
            <a:pPr algn="ctr"/>
            <a:r>
              <a:rPr lang="en-US" sz="3600" dirty="0"/>
              <a:t>Sir Thomas Molyneux</a:t>
            </a:r>
          </a:p>
        </p:txBody>
      </p:sp>
      <p:pic>
        <p:nvPicPr>
          <p:cNvPr id="8" name="Content Placeholder 7" descr="A painting of a person sitting in a chair&#10;&#10;Description automatically generated">
            <a:extLst>
              <a:ext uri="{FF2B5EF4-FFF2-40B4-BE49-F238E27FC236}">
                <a16:creationId xmlns:a16="http://schemas.microsoft.com/office/drawing/2014/main" xmlns="" id="{33AD0425-BE27-DFA9-4A15-EEC21CA5A8E8}"/>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6096000" y="288349"/>
            <a:ext cx="5200181" cy="6281301"/>
          </a:xfrm>
        </p:spPr>
      </p:pic>
    </p:spTree>
    <p:extLst>
      <p:ext uri="{BB962C8B-B14F-4D97-AF65-F5344CB8AC3E}">
        <p14:creationId xmlns:p14="http://schemas.microsoft.com/office/powerpoint/2010/main" xmlns="" val="231202281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tack of papers on a table&#10;&#10;Description automatically generated">
            <a:extLst>
              <a:ext uri="{FF2B5EF4-FFF2-40B4-BE49-F238E27FC236}">
                <a16:creationId xmlns:a16="http://schemas.microsoft.com/office/drawing/2014/main" xmlns="" id="{790FF935-7781-AD4F-9D8B-1AC47AA3A3ED}"/>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4619" y="0"/>
            <a:ext cx="12122761" cy="6858000"/>
          </a:xfrm>
          <a:prstGeom prst="rect">
            <a:avLst/>
          </a:prstGeom>
        </p:spPr>
      </p:pic>
    </p:spTree>
    <p:extLst>
      <p:ext uri="{BB962C8B-B14F-4D97-AF65-F5344CB8AC3E}">
        <p14:creationId xmlns:p14="http://schemas.microsoft.com/office/powerpoint/2010/main" xmlns="" val="263922805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7557AF-2822-5DE5-D583-197B86F4AC1E}"/>
              </a:ext>
            </a:extLst>
          </p:cNvPr>
          <p:cNvSpPr>
            <a:spLocks noGrp="1"/>
          </p:cNvSpPr>
          <p:nvPr>
            <p:ph type="title"/>
          </p:nvPr>
        </p:nvSpPr>
        <p:spPr/>
        <p:txBody>
          <a:bodyPr/>
          <a:lstStyle/>
          <a:p>
            <a:pPr algn="ctr"/>
            <a:r>
              <a:rPr lang="en-US" dirty="0">
                <a:solidFill>
                  <a:schemeClr val="bg1"/>
                </a:solidFill>
              </a:rPr>
              <a:t>Why is this research so difficult?</a:t>
            </a:r>
          </a:p>
        </p:txBody>
      </p:sp>
      <p:sp>
        <p:nvSpPr>
          <p:cNvPr id="3" name="Content Placeholder 2">
            <a:extLst>
              <a:ext uri="{FF2B5EF4-FFF2-40B4-BE49-F238E27FC236}">
                <a16:creationId xmlns:a16="http://schemas.microsoft.com/office/drawing/2014/main" xmlns="" id="{D8A4C2EF-13A1-7094-E36F-88C9CAA1CF75}"/>
              </a:ext>
            </a:extLst>
          </p:cNvPr>
          <p:cNvSpPr>
            <a:spLocks noGrp="1"/>
          </p:cNvSpPr>
          <p:nvPr>
            <p:ph idx="1"/>
          </p:nvPr>
        </p:nvSpPr>
        <p:spPr>
          <a:xfrm>
            <a:off x="838200" y="1825625"/>
            <a:ext cx="10515600" cy="3236569"/>
          </a:xfrm>
        </p:spPr>
        <p:txBody>
          <a:bodyPr/>
          <a:lstStyle/>
          <a:p>
            <a:r>
              <a:rPr lang="en-US" dirty="0">
                <a:solidFill>
                  <a:schemeClr val="bg1"/>
                </a:solidFill>
              </a:rPr>
              <a:t>There are very few advertisements that mention temple spectacles</a:t>
            </a:r>
          </a:p>
          <a:p>
            <a:r>
              <a:rPr lang="en-US" dirty="0">
                <a:solidFill>
                  <a:schemeClr val="bg1"/>
                </a:solidFill>
              </a:rPr>
              <a:t>No mention of anyone extolling their virtues has been located</a:t>
            </a:r>
          </a:p>
          <a:p>
            <a:r>
              <a:rPr lang="en-US" dirty="0">
                <a:solidFill>
                  <a:schemeClr val="bg1"/>
                </a:solidFill>
              </a:rPr>
              <a:t>Following the Scarlett broadsheet, no written mention can be found in the next 10 years</a:t>
            </a:r>
          </a:p>
          <a:p>
            <a:r>
              <a:rPr lang="en-US" dirty="0">
                <a:solidFill>
                  <a:schemeClr val="bg1"/>
                </a:solidFill>
              </a:rPr>
              <a:t>They seem to have been advertised as much (or as little) in the American colonies as in the Mother Country</a:t>
            </a:r>
          </a:p>
        </p:txBody>
      </p:sp>
    </p:spTree>
    <p:extLst>
      <p:ext uri="{BB962C8B-B14F-4D97-AF65-F5344CB8AC3E}">
        <p14:creationId xmlns:p14="http://schemas.microsoft.com/office/powerpoint/2010/main" xmlns="" val="336793873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xmlns="" id="{CE60D51B-F477-55F4-FA9A-C0921883A8A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xmlns="" id="{005B9AC6-A50C-5774-FB27-1D0F1889D7C7}"/>
              </a:ext>
            </a:extLst>
          </p:cNvPr>
          <p:cNvSpPr txBox="1"/>
          <p:nvPr/>
        </p:nvSpPr>
        <p:spPr>
          <a:xfrm>
            <a:off x="992038" y="1900003"/>
            <a:ext cx="10361761" cy="4278094"/>
          </a:xfrm>
          <a:prstGeom prst="rect">
            <a:avLst/>
          </a:prstGeom>
          <a:noFill/>
        </p:spPr>
        <p:txBody>
          <a:bodyPr wrap="square">
            <a:spAutoFit/>
          </a:bodyPr>
          <a:lstStyle/>
          <a:p>
            <a:pPr marL="0" marR="0">
              <a:spcBef>
                <a:spcPts val="0"/>
              </a:spcBef>
              <a:spcAft>
                <a:spcPts val="0"/>
              </a:spcAft>
            </a:pPr>
            <a:r>
              <a:rPr lang="en-US" sz="16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Almost three hundred years later, his genius idea to add hinged temples to spectacle frames continues to be incorporated in the design of almost every pair of glasses produced in the world.</a:t>
            </a:r>
            <a:endParaRPr lang="en-US" sz="1600" kern="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6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endParaRPr lang="en-US" sz="1600" kern="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6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Edward Scarlett made a breakthrough that was to forever change the world of optics.</a:t>
            </a:r>
            <a:endParaRPr lang="en-US" sz="1600" kern="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6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endParaRPr lang="en-US" sz="1600" kern="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6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The critical problem of stability, went unsolved for about 440 years, until London optician Edward Scarlett perfected the ‘temple spectacles.’</a:t>
            </a:r>
            <a:endParaRPr lang="en-US" sz="1600" kern="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6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endParaRPr lang="en-US" sz="1600" kern="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6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Edward Scarlett created the first wearable eyeglasses</a:t>
            </a:r>
            <a:endParaRPr lang="en-US" sz="1600" kern="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6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endParaRPr lang="en-US" sz="1600" kern="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600" b="0" kern="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1727:</a:t>
            </a:r>
            <a:r>
              <a:rPr lang="en-US" sz="16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temples finally make their appearance thanks to optician Edward Scarlett</a:t>
            </a:r>
            <a:endParaRPr lang="en-US" sz="1600" kern="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6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endParaRPr lang="en-US" sz="1600" kern="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600" kern="100" spc="10" dirty="0">
                <a:solidFill>
                  <a:schemeClr val="bg1"/>
                </a:solidFill>
                <a:effectLst/>
                <a:latin typeface="Arial" panose="020B0604020202020204" pitchFamily="34" charset="0"/>
                <a:ea typeface="Calibri" panose="020F0502020204030204" pitchFamily="34" charset="0"/>
                <a:cs typeface="Arial" panose="020B0604020202020204" pitchFamily="34" charset="0"/>
              </a:rPr>
              <a:t>In the 18th Century, the design of glasses improved significantly, with London-based optician Edward Scarlett introducing rigid sidepieces that rested atop the ears, ensuring they remained firmly in place</a:t>
            </a:r>
            <a:endParaRPr lang="en-US" sz="1600" kern="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600" kern="100" spc="1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endParaRPr lang="en-US" sz="1600" kern="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600" kern="100" spc="-5" dirty="0">
                <a:solidFill>
                  <a:schemeClr val="bg1"/>
                </a:solidFill>
                <a:effectLst/>
                <a:latin typeface="Arial" panose="020B0604020202020204" pitchFamily="34" charset="0"/>
                <a:ea typeface="Calibri" panose="020F0502020204030204" pitchFamily="34" charset="0"/>
                <a:cs typeface="Arial" panose="020B0604020202020204" pitchFamily="34" charset="0"/>
              </a:rPr>
              <a:t>Finally in 1730 — a staggering 450 years after glasses were first invented — a London optician Edward Scarlett added rigid rods to the frames to rest on the ears</a:t>
            </a:r>
            <a:r>
              <a:rPr lang="en-US" sz="1400" kern="100" spc="-5" dirty="0">
                <a:solidFill>
                  <a:schemeClr val="bg1"/>
                </a:solidFill>
                <a:effectLst/>
                <a:latin typeface="Arial" panose="020B0604020202020204" pitchFamily="34" charset="0"/>
                <a:ea typeface="Calibri" panose="020F0502020204030204" pitchFamily="34" charset="0"/>
                <a:cs typeface="Arial" panose="020B0604020202020204" pitchFamily="34" charset="0"/>
              </a:rPr>
              <a:t>.</a:t>
            </a:r>
            <a:endParaRPr lang="en-US" sz="1400" kern="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Title 3">
            <a:extLst>
              <a:ext uri="{FF2B5EF4-FFF2-40B4-BE49-F238E27FC236}">
                <a16:creationId xmlns:a16="http://schemas.microsoft.com/office/drawing/2014/main" xmlns="" id="{2A458554-2C75-EF96-8702-0F7F69EFE1B4}"/>
              </a:ext>
            </a:extLst>
          </p:cNvPr>
          <p:cNvSpPr>
            <a:spLocks noGrp="1"/>
          </p:cNvSpPr>
          <p:nvPr>
            <p:ph type="title"/>
          </p:nvPr>
        </p:nvSpPr>
        <p:spPr/>
        <p:txBody>
          <a:bodyPr>
            <a:normAutofit/>
          </a:bodyPr>
          <a:lstStyle/>
          <a:p>
            <a:pPr algn="ctr"/>
            <a:r>
              <a:rPr lang="en-US" sz="3600" dirty="0">
                <a:solidFill>
                  <a:schemeClr val="bg1"/>
                </a:solidFill>
              </a:rPr>
              <a:t>Modern views about the invention of temple spectacles</a:t>
            </a:r>
          </a:p>
        </p:txBody>
      </p:sp>
      <p:sp>
        <p:nvSpPr>
          <p:cNvPr id="5" name="Content Placeholder 4">
            <a:extLst>
              <a:ext uri="{FF2B5EF4-FFF2-40B4-BE49-F238E27FC236}">
                <a16:creationId xmlns:a16="http://schemas.microsoft.com/office/drawing/2014/main" xmlns="" id="{3C58C3EA-5E2D-8EF8-E988-D390D0D47DE4}"/>
              </a:ext>
            </a:extLst>
          </p:cNvPr>
          <p:cNvSpPr>
            <a:spLocks noGrp="1"/>
          </p:cNvSpPr>
          <p:nvPr>
            <p:ph idx="1"/>
          </p:nvPr>
        </p:nvSpPr>
        <p:spPr>
          <a:xfrm>
            <a:off x="3114136" y="335846"/>
            <a:ext cx="8239663" cy="4141264"/>
          </a:xfrm>
        </p:spPr>
        <p:txBody>
          <a:bodyPr/>
          <a:lstStyle/>
          <a:p>
            <a:endParaRPr lang="en-US" dirty="0"/>
          </a:p>
        </p:txBody>
      </p:sp>
    </p:spTree>
    <p:extLst>
      <p:ext uri="{BB962C8B-B14F-4D97-AF65-F5344CB8AC3E}">
        <p14:creationId xmlns:p14="http://schemas.microsoft.com/office/powerpoint/2010/main" xmlns="" val="102677904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5">
            <a:alpha val="52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285AB2C-BE22-B872-0362-C3F6F3D6224E}"/>
              </a:ext>
            </a:extLst>
          </p:cNvPr>
          <p:cNvSpPr>
            <a:spLocks noGrp="1"/>
          </p:cNvSpPr>
          <p:nvPr>
            <p:ph type="title"/>
          </p:nvPr>
        </p:nvSpPr>
        <p:spPr>
          <a:xfrm>
            <a:off x="838200" y="2038649"/>
            <a:ext cx="10515600" cy="1325563"/>
          </a:xfrm>
        </p:spPr>
        <p:txBody>
          <a:bodyPr>
            <a:noAutofit/>
          </a:bodyPr>
          <a:lstStyle/>
          <a:p>
            <a:pPr algn="ctr"/>
            <a:r>
              <a:rPr lang="en-US" sz="4800" dirty="0"/>
              <a:t>But, how popular were they in the 18</a:t>
            </a:r>
            <a:r>
              <a:rPr lang="en-US" sz="4800" baseline="30000" dirty="0"/>
              <a:t>th</a:t>
            </a:r>
            <a:r>
              <a:rPr lang="en-US" sz="4800" dirty="0"/>
              <a:t> century?</a:t>
            </a:r>
          </a:p>
        </p:txBody>
      </p:sp>
      <p:sp>
        <p:nvSpPr>
          <p:cNvPr id="3" name="Content Placeholder 2">
            <a:extLst>
              <a:ext uri="{FF2B5EF4-FFF2-40B4-BE49-F238E27FC236}">
                <a16:creationId xmlns:a16="http://schemas.microsoft.com/office/drawing/2014/main" xmlns="" id="{D28C7AEE-8399-C039-2AE6-E66FF0D44070}"/>
              </a:ext>
            </a:extLst>
          </p:cNvPr>
          <p:cNvSpPr>
            <a:spLocks noGrp="1"/>
          </p:cNvSpPr>
          <p:nvPr>
            <p:ph idx="1"/>
          </p:nvPr>
        </p:nvSpPr>
        <p:spPr>
          <a:xfrm>
            <a:off x="838200" y="1825625"/>
            <a:ext cx="10515600" cy="1693430"/>
          </a:xfrm>
        </p:spPr>
        <p:txBody>
          <a:bodyPr/>
          <a:lstStyle/>
          <a:p>
            <a:pPr marL="0" indent="0">
              <a:buNone/>
            </a:pPr>
            <a:endParaRPr lang="en-US" dirty="0">
              <a:solidFill>
                <a:schemeClr val="bg1"/>
              </a:solidFill>
            </a:endParaRPr>
          </a:p>
        </p:txBody>
      </p:sp>
    </p:spTree>
    <p:extLst>
      <p:ext uri="{BB962C8B-B14F-4D97-AF65-F5344CB8AC3E}">
        <p14:creationId xmlns:p14="http://schemas.microsoft.com/office/powerpoint/2010/main" xmlns="" val="49753162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descr="A close-up of an old paper&#10;&#10;Description automatically generated">
            <a:extLst>
              <a:ext uri="{FF2B5EF4-FFF2-40B4-BE49-F238E27FC236}">
                <a16:creationId xmlns:a16="http://schemas.microsoft.com/office/drawing/2014/main" xmlns="" id="{0623D6D2-7302-00A8-6612-AD0F658F7B99}"/>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980783" y="3562609"/>
            <a:ext cx="2124975" cy="3073098"/>
          </a:xfrm>
          <a:prstGeom prst="rect">
            <a:avLst/>
          </a:prstGeom>
        </p:spPr>
      </p:pic>
      <p:pic>
        <p:nvPicPr>
          <p:cNvPr id="7" name="Picture 6" descr="A close-up of a frame&#10;&#10;Description automatically generated">
            <a:extLst>
              <a:ext uri="{FF2B5EF4-FFF2-40B4-BE49-F238E27FC236}">
                <a16:creationId xmlns:a16="http://schemas.microsoft.com/office/drawing/2014/main" xmlns="" id="{4933969F-D6AC-371F-BA63-9A89F1F74A3C}"/>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8963708" y="222293"/>
            <a:ext cx="2420791" cy="3206707"/>
          </a:xfrm>
          <a:prstGeom prst="rect">
            <a:avLst/>
          </a:prstGeom>
        </p:spPr>
      </p:pic>
      <p:pic>
        <p:nvPicPr>
          <p:cNvPr id="9" name="Picture 8" descr="A black and white drawing of various objects&#10;&#10;Description automatically generated">
            <a:extLst>
              <a:ext uri="{FF2B5EF4-FFF2-40B4-BE49-F238E27FC236}">
                <a16:creationId xmlns:a16="http://schemas.microsoft.com/office/drawing/2014/main" xmlns="" id="{0CA471C2-F836-B9C6-365D-146617A5F191}"/>
              </a:ext>
            </a:extLst>
          </p:cNvPr>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361735" y="3726613"/>
            <a:ext cx="2904219" cy="3045987"/>
          </a:xfrm>
          <a:prstGeom prst="rect">
            <a:avLst/>
          </a:prstGeom>
        </p:spPr>
      </p:pic>
      <p:pic>
        <p:nvPicPr>
          <p:cNvPr id="11" name="Picture 10" descr="A close-up of a person's face&#10;&#10;Description automatically generated">
            <a:extLst>
              <a:ext uri="{FF2B5EF4-FFF2-40B4-BE49-F238E27FC236}">
                <a16:creationId xmlns:a16="http://schemas.microsoft.com/office/drawing/2014/main" xmlns="" id="{FB330901-D7F5-AFB0-63CA-5EC499A2B5B8}"/>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3827959" y="2053087"/>
            <a:ext cx="4531024" cy="2751826"/>
          </a:xfrm>
          <a:prstGeom prst="rect">
            <a:avLst/>
          </a:prstGeom>
        </p:spPr>
      </p:pic>
      <p:pic>
        <p:nvPicPr>
          <p:cNvPr id="4" name="Picture 3" descr="A close-up of a paper&#10;&#10;Description automatically generated">
            <a:extLst>
              <a:ext uri="{FF2B5EF4-FFF2-40B4-BE49-F238E27FC236}">
                <a16:creationId xmlns:a16="http://schemas.microsoft.com/office/drawing/2014/main" xmlns="" id="{2EFF564B-DDB9-903C-5C9E-945FB5761EFD}"/>
              </a:ext>
            </a:extLst>
          </p:cNvPr>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507556" y="348501"/>
            <a:ext cx="2612575" cy="3080499"/>
          </a:xfrm>
          <a:prstGeom prst="rect">
            <a:avLst/>
          </a:prstGeom>
        </p:spPr>
      </p:pic>
    </p:spTree>
    <p:extLst>
      <p:ext uri="{BB962C8B-B14F-4D97-AF65-F5344CB8AC3E}">
        <p14:creationId xmlns:p14="http://schemas.microsoft.com/office/powerpoint/2010/main" xmlns="" val="150152466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FFFCC">
            <a:alpha val="5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C1605A2-3056-C638-F922-FA52DDA512D6}"/>
              </a:ext>
            </a:extLst>
          </p:cNvPr>
          <p:cNvSpPr>
            <a:spLocks noGrp="1"/>
          </p:cNvSpPr>
          <p:nvPr>
            <p:ph type="title"/>
          </p:nvPr>
        </p:nvSpPr>
        <p:spPr/>
        <p:txBody>
          <a:bodyPr/>
          <a:lstStyle/>
          <a:p>
            <a:pPr algn="ctr"/>
            <a:r>
              <a:rPr lang="en-US" dirty="0"/>
              <a:t>William Hogarth (active 1726-1761)</a:t>
            </a:r>
          </a:p>
        </p:txBody>
      </p:sp>
      <p:pic>
        <p:nvPicPr>
          <p:cNvPr id="6" name="Content Placeholder 5" descr="An open book with a picture of a person and a dog&#10;&#10;Description automatically generated">
            <a:extLst>
              <a:ext uri="{FF2B5EF4-FFF2-40B4-BE49-F238E27FC236}">
                <a16:creationId xmlns:a16="http://schemas.microsoft.com/office/drawing/2014/main" xmlns="" id="{F87DA54E-3561-14A2-FEF1-CD151766B65B}"/>
              </a:ext>
            </a:extLst>
          </p:cNvPr>
          <p:cNvPicPr>
            <a:picLocks noGrp="1" noChangeAspect="1"/>
          </p:cNvPicPr>
          <p:nvPr>
            <p:ph sz="half" idx="1"/>
          </p:nvPr>
        </p:nvPicPr>
        <p:blipFill>
          <a:blip r:embed="rId2">
            <a:extLst>
              <a:ext uri="{28A0092B-C50C-407E-A947-70E740481C1C}">
                <a14:useLocalDpi xmlns:a14="http://schemas.microsoft.com/office/drawing/2010/main" xmlns="" val="0"/>
              </a:ext>
            </a:extLst>
          </a:blip>
          <a:stretch>
            <a:fillRect/>
          </a:stretch>
        </p:blipFill>
        <p:spPr>
          <a:xfrm>
            <a:off x="838200" y="2142424"/>
            <a:ext cx="5181600" cy="3717739"/>
          </a:xfrm>
        </p:spPr>
      </p:pic>
      <p:pic>
        <p:nvPicPr>
          <p:cNvPr id="8" name="Content Placeholder 7" descr="A close-up of a person looking through glasses&#10;&#10;Description automatically generated">
            <a:extLst>
              <a:ext uri="{FF2B5EF4-FFF2-40B4-BE49-F238E27FC236}">
                <a16:creationId xmlns:a16="http://schemas.microsoft.com/office/drawing/2014/main" xmlns="" id="{6F674286-CB03-DDA2-FB47-9C0737A4C1E6}"/>
              </a:ext>
            </a:extLst>
          </p:cNvPr>
          <p:cNvPicPr>
            <a:picLocks noGrp="1" noChangeAspect="1"/>
          </p:cNvPicPr>
          <p:nvPr>
            <p:ph sz="half" idx="2"/>
          </p:nvPr>
        </p:nvPicPr>
        <p:blipFill>
          <a:blip r:embed="rId3" cstate="print">
            <a:extLst>
              <a:ext uri="{28A0092B-C50C-407E-A947-70E740481C1C}">
                <a14:useLocalDpi xmlns:a14="http://schemas.microsoft.com/office/drawing/2010/main" xmlns="" val="0"/>
              </a:ext>
            </a:extLst>
          </a:blip>
          <a:stretch>
            <a:fillRect/>
          </a:stretch>
        </p:blipFill>
        <p:spPr>
          <a:xfrm>
            <a:off x="6172202" y="2142424"/>
            <a:ext cx="5181600" cy="2632722"/>
          </a:xfrm>
        </p:spPr>
      </p:pic>
      <p:sp>
        <p:nvSpPr>
          <p:cNvPr id="9" name="TextBox 8">
            <a:extLst>
              <a:ext uri="{FF2B5EF4-FFF2-40B4-BE49-F238E27FC236}">
                <a16:creationId xmlns:a16="http://schemas.microsoft.com/office/drawing/2014/main" xmlns="" id="{CF53FE54-965D-6F26-953B-56F5AC4579FB}"/>
              </a:ext>
            </a:extLst>
          </p:cNvPr>
          <p:cNvSpPr txBox="1"/>
          <p:nvPr/>
        </p:nvSpPr>
        <p:spPr>
          <a:xfrm>
            <a:off x="7335330" y="5490831"/>
            <a:ext cx="2855343" cy="369332"/>
          </a:xfrm>
          <a:prstGeom prst="rect">
            <a:avLst/>
          </a:prstGeom>
          <a:noFill/>
        </p:spPr>
        <p:txBody>
          <a:bodyPr wrap="square" rtlCol="0">
            <a:spAutoFit/>
          </a:bodyPr>
          <a:lstStyle/>
          <a:p>
            <a:r>
              <a:rPr lang="en-US" sz="1800" kern="100" dirty="0">
                <a:effectLst/>
                <a:latin typeface="Arial" panose="020B0604020202020204" pitchFamily="34" charset="0"/>
                <a:ea typeface="Calibri" panose="020F0502020204030204" pitchFamily="34" charset="0"/>
                <a:cs typeface="Times New Roman" panose="02020603050405020304" pitchFamily="18" charset="0"/>
              </a:rPr>
              <a:t>Marriage á la Mode, 1745</a:t>
            </a:r>
          </a:p>
        </p:txBody>
      </p:sp>
    </p:spTree>
    <p:extLst>
      <p:ext uri="{BB962C8B-B14F-4D97-AF65-F5344CB8AC3E}">
        <p14:creationId xmlns:p14="http://schemas.microsoft.com/office/powerpoint/2010/main" xmlns="" val="300780948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5">
            <a:alpha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56D569-D867-17A3-5C1F-7888E2DEFEED}"/>
              </a:ext>
            </a:extLst>
          </p:cNvPr>
          <p:cNvSpPr>
            <a:spLocks noGrp="1"/>
          </p:cNvSpPr>
          <p:nvPr>
            <p:ph type="title"/>
          </p:nvPr>
        </p:nvSpPr>
        <p:spPr/>
        <p:txBody>
          <a:bodyPr/>
          <a:lstStyle/>
          <a:p>
            <a:pPr algn="ctr"/>
            <a:r>
              <a:rPr lang="en-US" dirty="0"/>
              <a:t>1741 inventory</a:t>
            </a:r>
          </a:p>
        </p:txBody>
      </p:sp>
      <p:sp>
        <p:nvSpPr>
          <p:cNvPr id="3" name="Content Placeholder 2">
            <a:extLst>
              <a:ext uri="{FF2B5EF4-FFF2-40B4-BE49-F238E27FC236}">
                <a16:creationId xmlns:a16="http://schemas.microsoft.com/office/drawing/2014/main" xmlns="" id="{09DDE8B6-F528-C583-1261-F302AD40D824}"/>
              </a:ext>
            </a:extLst>
          </p:cNvPr>
          <p:cNvSpPr>
            <a:spLocks noGrp="1"/>
          </p:cNvSpPr>
          <p:nvPr>
            <p:ph sz="half" idx="1"/>
          </p:nvPr>
        </p:nvSpPr>
        <p:spPr/>
        <p:txBody>
          <a:bodyPr>
            <a:normAutofit fontScale="92500" lnSpcReduction="20000"/>
          </a:bodyPr>
          <a:lstStyle/>
          <a:p>
            <a:r>
              <a:rPr lang="en-US" dirty="0"/>
              <a:t>Nathaniel Adams had served part of his apprenticeship under both Edward </a:t>
            </a:r>
            <a:r>
              <a:rPr lang="en-US" dirty="0" err="1"/>
              <a:t>Scarletts</a:t>
            </a:r>
            <a:endParaRPr lang="en-US" dirty="0"/>
          </a:p>
          <a:p>
            <a:r>
              <a:rPr lang="en-US" dirty="0"/>
              <a:t>After gaining his freedom, he established his own shop a few blocks from their establishment</a:t>
            </a:r>
          </a:p>
          <a:p>
            <a:r>
              <a:rPr lang="en-US" dirty="0"/>
              <a:t>When he died in 1741, an inventory of his shop was taken</a:t>
            </a:r>
          </a:p>
        </p:txBody>
      </p:sp>
      <p:sp>
        <p:nvSpPr>
          <p:cNvPr id="4" name="Content Placeholder 3">
            <a:extLst>
              <a:ext uri="{FF2B5EF4-FFF2-40B4-BE49-F238E27FC236}">
                <a16:creationId xmlns:a16="http://schemas.microsoft.com/office/drawing/2014/main" xmlns="" id="{CC002E5C-B05D-8B15-A67A-A44BCF3500B2}"/>
              </a:ext>
            </a:extLst>
          </p:cNvPr>
          <p:cNvSpPr>
            <a:spLocks noGrp="1"/>
          </p:cNvSpPr>
          <p:nvPr>
            <p:ph sz="half" idx="2"/>
          </p:nvPr>
        </p:nvSpPr>
        <p:spPr/>
        <p:txBody>
          <a:bodyPr>
            <a:normAutofit fontScale="92500" lnSpcReduction="20000"/>
          </a:bodyPr>
          <a:lstStyle/>
          <a:p>
            <a:r>
              <a:rPr lang="en-US" dirty="0"/>
              <a:t>69 pairs of horn spectacles</a:t>
            </a:r>
          </a:p>
          <a:p>
            <a:r>
              <a:rPr lang="en-US" dirty="0"/>
              <a:t>24 pairs of leather spectacles</a:t>
            </a:r>
          </a:p>
          <a:p>
            <a:r>
              <a:rPr lang="en-US" dirty="0"/>
              <a:t>47 pairs of steel + leather + horn</a:t>
            </a:r>
          </a:p>
          <a:p>
            <a:r>
              <a:rPr lang="en-US" dirty="0"/>
              <a:t>18 pairs of silver + tortoiseshell</a:t>
            </a:r>
          </a:p>
          <a:p>
            <a:r>
              <a:rPr lang="en-US" dirty="0"/>
              <a:t>27 pairs of tortoiseshell</a:t>
            </a:r>
          </a:p>
          <a:p>
            <a:r>
              <a:rPr lang="en-US" dirty="0"/>
              <a:t>16 pairs of green &amp; blue lenses</a:t>
            </a:r>
          </a:p>
          <a:p>
            <a:r>
              <a:rPr lang="en-US" dirty="0"/>
              <a:t>3 silver pairs</a:t>
            </a:r>
          </a:p>
          <a:p>
            <a:r>
              <a:rPr lang="en-US" dirty="0"/>
              <a:t>264 pairs of horn and leather rims</a:t>
            </a:r>
          </a:p>
          <a:p>
            <a:r>
              <a:rPr lang="en-US" dirty="0"/>
              <a:t>4 pairs with Brazil pebbles</a:t>
            </a:r>
          </a:p>
          <a:p>
            <a:r>
              <a:rPr lang="en-US" dirty="0"/>
              <a:t>1 silver temple frame + case</a:t>
            </a:r>
          </a:p>
        </p:txBody>
      </p:sp>
    </p:spTree>
    <p:extLst>
      <p:ext uri="{BB962C8B-B14F-4D97-AF65-F5344CB8AC3E}">
        <p14:creationId xmlns:p14="http://schemas.microsoft.com/office/powerpoint/2010/main" xmlns="" val="39954201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DF372B62-CF5F-D4AE-E8FA-6C3747766C39}"/>
              </a:ext>
            </a:extLst>
          </p:cNvPr>
          <p:cNvSpPr>
            <a:spLocks noGrp="1"/>
          </p:cNvSpPr>
          <p:nvPr>
            <p:ph type="title"/>
          </p:nvPr>
        </p:nvSpPr>
        <p:spPr/>
        <p:txBody>
          <a:bodyPr/>
          <a:lstStyle/>
          <a:p>
            <a:pPr algn="ctr"/>
            <a:r>
              <a:rPr lang="en-US" dirty="0"/>
              <a:t>Edward Scarlett trade card, 1727 or earlier</a:t>
            </a:r>
            <a:br>
              <a:rPr lang="en-US" dirty="0"/>
            </a:br>
            <a:r>
              <a:rPr lang="en-US" sz="3600" dirty="0"/>
              <a:t>Bodleian Library, Oxford</a:t>
            </a:r>
          </a:p>
        </p:txBody>
      </p:sp>
      <p:pic>
        <p:nvPicPr>
          <p:cNvPr id="8" name="Content Placeholder 7" descr="A close-up of a vintage poster&#10;&#10;Description automatically generated with medium confidence">
            <a:extLst>
              <a:ext uri="{FF2B5EF4-FFF2-40B4-BE49-F238E27FC236}">
                <a16:creationId xmlns:a16="http://schemas.microsoft.com/office/drawing/2014/main" xmlns="" id="{2C890D2D-214B-DA3B-71C9-1CE05B8A434C}"/>
              </a:ext>
            </a:extLst>
          </p:cNvPr>
          <p:cNvPicPr>
            <a:picLocks noGrp="1" noChangeAspect="1"/>
          </p:cNvPicPr>
          <p:nvPr>
            <p:ph sz="half" idx="1"/>
          </p:nvPr>
        </p:nvPicPr>
        <p:blipFill>
          <a:blip r:embed="rId2">
            <a:extLst>
              <a:ext uri="{28A0092B-C50C-407E-A947-70E740481C1C}">
                <a14:useLocalDpi xmlns:a14="http://schemas.microsoft.com/office/drawing/2010/main" xmlns="" val="0"/>
              </a:ext>
            </a:extLst>
          </a:blip>
          <a:stretch>
            <a:fillRect/>
          </a:stretch>
        </p:blipFill>
        <p:spPr>
          <a:xfrm>
            <a:off x="1686216" y="1825625"/>
            <a:ext cx="3485567" cy="4351338"/>
          </a:xfrm>
        </p:spPr>
      </p:pic>
      <p:pic>
        <p:nvPicPr>
          <p:cNvPr id="5" name="Content Placeholder 4" descr="A close up of a sign&#10;&#10;Description automatically generated">
            <a:extLst>
              <a:ext uri="{FF2B5EF4-FFF2-40B4-BE49-F238E27FC236}">
                <a16:creationId xmlns:a16="http://schemas.microsoft.com/office/drawing/2014/main" xmlns="" id="{D958F868-2C0D-96AA-350E-A03CD75A1E9D}"/>
              </a:ext>
            </a:extLst>
          </p:cNvPr>
          <p:cNvPicPr>
            <a:picLocks noGrp="1" noChangeAspect="1"/>
          </p:cNvPicPr>
          <p:nvPr>
            <p:ph sz="half" idx="2"/>
          </p:nvPr>
        </p:nvPicPr>
        <p:blipFill>
          <a:blip r:embed="rId3">
            <a:extLst>
              <a:ext uri="{28A0092B-C50C-407E-A947-70E740481C1C}">
                <a14:useLocalDpi xmlns:a14="http://schemas.microsoft.com/office/drawing/2010/main" xmlns="" val="0"/>
              </a:ext>
            </a:extLst>
          </a:blip>
          <a:stretch>
            <a:fillRect/>
          </a:stretch>
        </p:blipFill>
        <p:spPr>
          <a:xfrm>
            <a:off x="5967493" y="2794959"/>
            <a:ext cx="5197022" cy="2015512"/>
          </a:xfrm>
          <a:prstGeom prst="rect">
            <a:avLst/>
          </a:prstGeom>
        </p:spPr>
      </p:pic>
    </p:spTree>
    <p:extLst>
      <p:ext uri="{BB962C8B-B14F-4D97-AF65-F5344CB8AC3E}">
        <p14:creationId xmlns:p14="http://schemas.microsoft.com/office/powerpoint/2010/main" xmlns="" val="295276710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5">
            <a:alpha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AE2F80-C02D-1579-AA16-0137A6ABAA19}"/>
              </a:ext>
            </a:extLst>
          </p:cNvPr>
          <p:cNvSpPr>
            <a:spLocks noGrp="1"/>
          </p:cNvSpPr>
          <p:nvPr>
            <p:ph type="title"/>
          </p:nvPr>
        </p:nvSpPr>
        <p:spPr/>
        <p:txBody>
          <a:bodyPr/>
          <a:lstStyle/>
          <a:p>
            <a:pPr algn="ctr"/>
            <a:r>
              <a:rPr lang="en-US" dirty="0"/>
              <a:t>1741 inventory</a:t>
            </a:r>
          </a:p>
        </p:txBody>
      </p:sp>
      <p:sp>
        <p:nvSpPr>
          <p:cNvPr id="3" name="Content Placeholder 2">
            <a:extLst>
              <a:ext uri="{FF2B5EF4-FFF2-40B4-BE49-F238E27FC236}">
                <a16:creationId xmlns:a16="http://schemas.microsoft.com/office/drawing/2014/main" xmlns="" id="{FB4DA2FA-CD26-5130-94E7-AE1D85762142}"/>
              </a:ext>
            </a:extLst>
          </p:cNvPr>
          <p:cNvSpPr>
            <a:spLocks noGrp="1"/>
          </p:cNvSpPr>
          <p:nvPr>
            <p:ph idx="1"/>
          </p:nvPr>
        </p:nvSpPr>
        <p:spPr>
          <a:xfrm>
            <a:off x="1259609" y="2470728"/>
            <a:ext cx="9672782" cy="2266084"/>
          </a:xfrm>
        </p:spPr>
        <p:txBody>
          <a:bodyPr>
            <a:noAutofit/>
          </a:bodyPr>
          <a:lstStyle/>
          <a:p>
            <a:r>
              <a:rPr lang="en-US" sz="3600" dirty="0"/>
              <a:t>1/473 pairs were temple spectacles!</a:t>
            </a:r>
          </a:p>
          <a:p>
            <a:r>
              <a:rPr lang="en-US" sz="3600" dirty="0"/>
              <a:t>From a shop owner who had apprenticed with the </a:t>
            </a:r>
            <a:r>
              <a:rPr lang="en-US" sz="3600" dirty="0" err="1"/>
              <a:t>Scarletts</a:t>
            </a:r>
            <a:r>
              <a:rPr lang="en-US" sz="3600" dirty="0"/>
              <a:t> and worked for them before setting out on his own</a:t>
            </a:r>
          </a:p>
        </p:txBody>
      </p:sp>
    </p:spTree>
    <p:extLst>
      <p:ext uri="{BB962C8B-B14F-4D97-AF65-F5344CB8AC3E}">
        <p14:creationId xmlns:p14="http://schemas.microsoft.com/office/powerpoint/2010/main" xmlns="" val="231929406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E0D428-76FD-FCE3-1051-F10F1C68842B}"/>
              </a:ext>
            </a:extLst>
          </p:cNvPr>
          <p:cNvSpPr>
            <a:spLocks noGrp="1"/>
          </p:cNvSpPr>
          <p:nvPr>
            <p:ph type="title"/>
          </p:nvPr>
        </p:nvSpPr>
        <p:spPr/>
        <p:txBody>
          <a:bodyPr>
            <a:normAutofit/>
          </a:bodyPr>
          <a:lstStyle/>
          <a:p>
            <a:pPr algn="ctr"/>
            <a:r>
              <a:rPr lang="en-US" sz="4000" dirty="0">
                <a:solidFill>
                  <a:schemeClr val="bg1">
                    <a:lumMod val="95000"/>
                  </a:schemeClr>
                </a:solidFill>
              </a:rPr>
              <a:t>Earliest illustration of temple spectacles in use</a:t>
            </a:r>
          </a:p>
        </p:txBody>
      </p:sp>
      <p:pic>
        <p:nvPicPr>
          <p:cNvPr id="6" name="Content Placeholder 5" descr="A drawing of a person&#10;&#10;Description automatically generated">
            <a:extLst>
              <a:ext uri="{FF2B5EF4-FFF2-40B4-BE49-F238E27FC236}">
                <a16:creationId xmlns:a16="http://schemas.microsoft.com/office/drawing/2014/main" xmlns="" id="{EE2F1375-153D-6B0D-701A-A421441FCCF8}"/>
              </a:ext>
            </a:extLst>
          </p:cNvPr>
          <p:cNvPicPr>
            <a:picLocks noGrp="1" noChangeAspect="1"/>
          </p:cNvPicPr>
          <p:nvPr>
            <p:ph sz="half" idx="1"/>
          </p:nvPr>
        </p:nvPicPr>
        <p:blipFill>
          <a:blip r:embed="rId2">
            <a:extLst>
              <a:ext uri="{28A0092B-C50C-407E-A947-70E740481C1C}">
                <a14:useLocalDpi xmlns:a14="http://schemas.microsoft.com/office/drawing/2010/main" xmlns="" val="0"/>
              </a:ext>
            </a:extLst>
          </a:blip>
          <a:stretch>
            <a:fillRect/>
          </a:stretch>
        </p:blipFill>
        <p:spPr>
          <a:xfrm>
            <a:off x="1133158" y="1825625"/>
            <a:ext cx="4591683" cy="4351338"/>
          </a:xfrm>
        </p:spPr>
      </p:pic>
      <p:sp>
        <p:nvSpPr>
          <p:cNvPr id="4" name="Content Placeholder 3">
            <a:extLst>
              <a:ext uri="{FF2B5EF4-FFF2-40B4-BE49-F238E27FC236}">
                <a16:creationId xmlns:a16="http://schemas.microsoft.com/office/drawing/2014/main" xmlns="" id="{EE7ABF6E-1770-C3DE-2C29-C0B3642DB2B4}"/>
              </a:ext>
            </a:extLst>
          </p:cNvPr>
          <p:cNvSpPr>
            <a:spLocks noGrp="1"/>
          </p:cNvSpPr>
          <p:nvPr>
            <p:ph sz="half" idx="2"/>
          </p:nvPr>
        </p:nvSpPr>
        <p:spPr>
          <a:xfrm>
            <a:off x="6198080" y="2464361"/>
            <a:ext cx="4973128" cy="3073865"/>
          </a:xfrm>
        </p:spPr>
        <p:txBody>
          <a:bodyPr>
            <a:noAutofit/>
          </a:bodyPr>
          <a:lstStyle/>
          <a:p>
            <a:pPr marL="0" indent="0">
              <a:buNone/>
            </a:pPr>
            <a:r>
              <a:rPr lang="en-US" sz="2000" dirty="0">
                <a:solidFill>
                  <a:schemeClr val="bg1"/>
                </a:solidFill>
              </a:rPr>
              <a:t>A cartoon of Benjamin Franklin published in 1764, 37 years after the Scarlett handbill</a:t>
            </a:r>
          </a:p>
          <a:p>
            <a:pPr marL="0" indent="0">
              <a:buNone/>
            </a:pPr>
            <a:endParaRPr lang="en-US" sz="2000" dirty="0">
              <a:solidFill>
                <a:schemeClr val="bg1"/>
              </a:solidFill>
            </a:endParaRPr>
          </a:p>
          <a:p>
            <a:pPr marL="0" indent="0">
              <a:buNone/>
            </a:pPr>
            <a:r>
              <a:rPr lang="en-US" sz="2000" dirty="0">
                <a:solidFill>
                  <a:schemeClr val="bg1"/>
                </a:solidFill>
              </a:rPr>
              <a:t>Until the late 18</a:t>
            </a:r>
            <a:r>
              <a:rPr lang="en-US" sz="2000" baseline="30000" dirty="0">
                <a:solidFill>
                  <a:schemeClr val="bg1"/>
                </a:solidFill>
              </a:rPr>
              <a:t>th</a:t>
            </a:r>
            <a:r>
              <a:rPr lang="en-US" sz="2000" dirty="0">
                <a:solidFill>
                  <a:schemeClr val="bg1"/>
                </a:solidFill>
              </a:rPr>
              <a:t> century, there are very few portraits of people wearing spectacles of any sort</a:t>
            </a:r>
          </a:p>
          <a:p>
            <a:pPr marL="0" indent="0">
              <a:buNone/>
            </a:pPr>
            <a:endParaRPr lang="en-US" sz="2000" dirty="0">
              <a:solidFill>
                <a:schemeClr val="bg1"/>
              </a:solidFill>
            </a:endParaRPr>
          </a:p>
          <a:p>
            <a:pPr marL="0" indent="0">
              <a:buNone/>
            </a:pPr>
            <a:r>
              <a:rPr lang="en-US" sz="2000" dirty="0">
                <a:solidFill>
                  <a:schemeClr val="bg1"/>
                </a:solidFill>
              </a:rPr>
              <a:t>Spectacles were not considered appropriate fashion for most of the 18</a:t>
            </a:r>
            <a:r>
              <a:rPr lang="en-US" sz="2000" baseline="30000" dirty="0">
                <a:solidFill>
                  <a:schemeClr val="bg1"/>
                </a:solidFill>
              </a:rPr>
              <a:t>th</a:t>
            </a:r>
            <a:r>
              <a:rPr lang="en-US" sz="2000" dirty="0">
                <a:solidFill>
                  <a:schemeClr val="bg1"/>
                </a:solidFill>
              </a:rPr>
              <a:t> century</a:t>
            </a:r>
          </a:p>
        </p:txBody>
      </p:sp>
    </p:spTree>
    <p:extLst>
      <p:ext uri="{BB962C8B-B14F-4D97-AF65-F5344CB8AC3E}">
        <p14:creationId xmlns:p14="http://schemas.microsoft.com/office/powerpoint/2010/main" xmlns="" val="183388182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996633">
            <a:alpha val="71000"/>
          </a:srgb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xmlns="" id="{3505D69C-23BA-8C30-3FEB-EE3CD655348B}"/>
              </a:ext>
            </a:extLst>
          </p:cNvPr>
          <p:cNvSpPr>
            <a:spLocks noGrp="1"/>
          </p:cNvSpPr>
          <p:nvPr>
            <p:ph type="title"/>
          </p:nvPr>
        </p:nvSpPr>
        <p:spPr/>
        <p:txBody>
          <a:bodyPr/>
          <a:lstStyle/>
          <a:p>
            <a:pPr algn="ctr"/>
            <a:r>
              <a:rPr lang="en-US" dirty="0"/>
              <a:t>Chardin self portraits</a:t>
            </a:r>
          </a:p>
        </p:txBody>
      </p:sp>
      <p:pic>
        <p:nvPicPr>
          <p:cNvPr id="1030" name="Picture 6" descr="Self-Portrait with an Easel, 1779 - Jean-Baptiste-Simeon ...">
            <a:extLst>
              <a:ext uri="{FF2B5EF4-FFF2-40B4-BE49-F238E27FC236}">
                <a16:creationId xmlns:a16="http://schemas.microsoft.com/office/drawing/2014/main" xmlns="" id="{5A315E86-24AE-7B76-3FF1-DAF4D51E1317}"/>
              </a:ext>
            </a:extLst>
          </p:cNvPr>
          <p:cNvPicPr>
            <a:picLocks noGrp="1" noChangeAspect="1" noChangeArrowheads="1"/>
          </p:cNvPicPr>
          <p:nvPr>
            <p:ph sz="quarter" idx="4294967295"/>
          </p:nvPr>
        </p:nvPicPr>
        <p:blipFill>
          <a:blip r:embed="rId2">
            <a:extLst>
              <a:ext uri="{28A0092B-C50C-407E-A947-70E740481C1C}">
                <a14:useLocalDpi xmlns:a14="http://schemas.microsoft.com/office/drawing/2010/main" xmlns="" val="0"/>
              </a:ext>
            </a:extLst>
          </a:blip>
          <a:srcRect/>
          <a:stretch>
            <a:fillRect/>
          </a:stretch>
        </p:blipFill>
        <p:spPr bwMode="auto">
          <a:xfrm>
            <a:off x="8323444" y="1995151"/>
            <a:ext cx="2888381" cy="3743122"/>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a:extLst>
              <a:ext uri="{FF2B5EF4-FFF2-40B4-BE49-F238E27FC236}">
                <a16:creationId xmlns:a16="http://schemas.microsoft.com/office/drawing/2014/main" xmlns="" id="{5B2FAB6C-64E8-0638-C306-B1ED1B20D4E7}"/>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980175" y="1995151"/>
            <a:ext cx="2843273" cy="3743122"/>
          </a:xfrm>
          <a:prstGeom prst="rect">
            <a:avLst/>
          </a:prstGeom>
          <a:noFill/>
          <a:extLst>
            <a:ext uri="{909E8E84-426E-40DD-AFC4-6F175D3DCCD1}">
              <a14:hiddenFill xmlns:a14="http://schemas.microsoft.com/office/drawing/2010/main" xmlns="">
                <a:solidFill>
                  <a:srgbClr val="FFFFFF"/>
                </a:solidFill>
              </a14:hiddenFill>
            </a:ext>
          </a:extLst>
        </p:spPr>
      </p:pic>
      <p:sp>
        <p:nvSpPr>
          <p:cNvPr id="8" name="TextBox 7">
            <a:extLst>
              <a:ext uri="{FF2B5EF4-FFF2-40B4-BE49-F238E27FC236}">
                <a16:creationId xmlns:a16="http://schemas.microsoft.com/office/drawing/2014/main" xmlns="" id="{A76F9D89-EDC2-51A1-1C79-C079DD65C6CB}"/>
              </a:ext>
            </a:extLst>
          </p:cNvPr>
          <p:cNvSpPr txBox="1"/>
          <p:nvPr/>
        </p:nvSpPr>
        <p:spPr>
          <a:xfrm>
            <a:off x="2061067" y="5858070"/>
            <a:ext cx="681487" cy="369332"/>
          </a:xfrm>
          <a:prstGeom prst="rect">
            <a:avLst/>
          </a:prstGeom>
          <a:noFill/>
        </p:spPr>
        <p:txBody>
          <a:bodyPr wrap="square" rtlCol="0">
            <a:spAutoFit/>
          </a:bodyPr>
          <a:lstStyle/>
          <a:p>
            <a:r>
              <a:rPr lang="en-US" dirty="0"/>
              <a:t>1771</a:t>
            </a:r>
          </a:p>
        </p:txBody>
      </p:sp>
      <p:sp>
        <p:nvSpPr>
          <p:cNvPr id="9" name="TextBox 8">
            <a:extLst>
              <a:ext uri="{FF2B5EF4-FFF2-40B4-BE49-F238E27FC236}">
                <a16:creationId xmlns:a16="http://schemas.microsoft.com/office/drawing/2014/main" xmlns="" id="{ED42F2A4-ACCD-2913-A0DD-DE453A9D8FF1}"/>
              </a:ext>
            </a:extLst>
          </p:cNvPr>
          <p:cNvSpPr txBox="1"/>
          <p:nvPr/>
        </p:nvSpPr>
        <p:spPr>
          <a:xfrm>
            <a:off x="5742317" y="5859784"/>
            <a:ext cx="707366" cy="369332"/>
          </a:xfrm>
          <a:prstGeom prst="rect">
            <a:avLst/>
          </a:prstGeom>
          <a:noFill/>
        </p:spPr>
        <p:txBody>
          <a:bodyPr wrap="square" rtlCol="0">
            <a:spAutoFit/>
          </a:bodyPr>
          <a:lstStyle/>
          <a:p>
            <a:r>
              <a:rPr lang="en-US" dirty="0"/>
              <a:t>1776</a:t>
            </a:r>
          </a:p>
        </p:txBody>
      </p:sp>
      <p:sp>
        <p:nvSpPr>
          <p:cNvPr id="10" name="TextBox 9">
            <a:extLst>
              <a:ext uri="{FF2B5EF4-FFF2-40B4-BE49-F238E27FC236}">
                <a16:creationId xmlns:a16="http://schemas.microsoft.com/office/drawing/2014/main" xmlns="" id="{52A0292F-3499-04D5-A3B6-70BE94D216C5}"/>
              </a:ext>
            </a:extLst>
          </p:cNvPr>
          <p:cNvSpPr txBox="1"/>
          <p:nvPr/>
        </p:nvSpPr>
        <p:spPr>
          <a:xfrm>
            <a:off x="9449475" y="5858070"/>
            <a:ext cx="681487" cy="369332"/>
          </a:xfrm>
          <a:prstGeom prst="rect">
            <a:avLst/>
          </a:prstGeom>
          <a:noFill/>
        </p:spPr>
        <p:txBody>
          <a:bodyPr wrap="square" rtlCol="0">
            <a:spAutoFit/>
          </a:bodyPr>
          <a:lstStyle/>
          <a:p>
            <a:r>
              <a:rPr lang="en-US" dirty="0"/>
              <a:t>1779</a:t>
            </a:r>
          </a:p>
        </p:txBody>
      </p:sp>
      <p:pic>
        <p:nvPicPr>
          <p:cNvPr id="4" name="Content Placeholder 3" descr="A painting of a person wearing a hat and glasses&#10;&#10;Description automatically generated">
            <a:extLst>
              <a:ext uri="{FF2B5EF4-FFF2-40B4-BE49-F238E27FC236}">
                <a16:creationId xmlns:a16="http://schemas.microsoft.com/office/drawing/2014/main" xmlns="" id="{5465656E-FF53-1B1C-4E8F-B381CEAFECD4}"/>
              </a:ext>
            </a:extLst>
          </p:cNvPr>
          <p:cNvPicPr>
            <a:picLocks noGrp="1" noChangeAspect="1"/>
          </p:cNvPicPr>
          <p:nvPr>
            <p:ph idx="1"/>
          </p:nvPr>
        </p:nvPicPr>
        <p:blipFill>
          <a:blip r:embed="rId4">
            <a:extLst>
              <a:ext uri="{28A0092B-C50C-407E-A947-70E740481C1C}">
                <a14:useLocalDpi xmlns:a14="http://schemas.microsoft.com/office/drawing/2010/main" xmlns="" val="0"/>
              </a:ext>
            </a:extLst>
          </a:blip>
          <a:stretch>
            <a:fillRect/>
          </a:stretch>
        </p:blipFill>
        <p:spPr>
          <a:xfrm>
            <a:off x="4595717" y="1995151"/>
            <a:ext cx="3000565" cy="3762275"/>
          </a:xfrm>
        </p:spPr>
      </p:pic>
    </p:spTree>
    <p:extLst>
      <p:ext uri="{BB962C8B-B14F-4D97-AF65-F5344CB8AC3E}">
        <p14:creationId xmlns:p14="http://schemas.microsoft.com/office/powerpoint/2010/main" xmlns="" val="284743511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1F07A0C-2A5E-6048-EE08-6390EE466EE3}"/>
              </a:ext>
            </a:extLst>
          </p:cNvPr>
          <p:cNvSpPr>
            <a:spLocks noGrp="1"/>
          </p:cNvSpPr>
          <p:nvPr>
            <p:ph type="title"/>
          </p:nvPr>
        </p:nvSpPr>
        <p:spPr>
          <a:xfrm>
            <a:off x="6276629" y="402070"/>
            <a:ext cx="4592782" cy="1325563"/>
          </a:xfrm>
        </p:spPr>
        <p:txBody>
          <a:bodyPr/>
          <a:lstStyle/>
          <a:p>
            <a:pPr algn="r"/>
            <a:r>
              <a:rPr lang="en-US" dirty="0">
                <a:solidFill>
                  <a:schemeClr val="bg1"/>
                </a:solidFill>
              </a:rPr>
              <a:t>Eyewitness account</a:t>
            </a:r>
          </a:p>
        </p:txBody>
      </p:sp>
      <p:pic>
        <p:nvPicPr>
          <p:cNvPr id="8" name="Content Placeholder 7" descr="A close-up of a document&#10;&#10;Description automatically generated">
            <a:extLst>
              <a:ext uri="{FF2B5EF4-FFF2-40B4-BE49-F238E27FC236}">
                <a16:creationId xmlns:a16="http://schemas.microsoft.com/office/drawing/2014/main" xmlns="" id="{8CC91A6D-D8A9-6D5B-EAF3-7FC630C5235E}"/>
              </a:ext>
            </a:extLst>
          </p:cNvPr>
          <p:cNvPicPr>
            <a:picLocks noGrp="1" noChangeAspect="1"/>
          </p:cNvPicPr>
          <p:nvPr>
            <p:ph sz="half" idx="1"/>
          </p:nvPr>
        </p:nvPicPr>
        <p:blipFill>
          <a:blip r:embed="rId2">
            <a:extLst>
              <a:ext uri="{28A0092B-C50C-407E-A947-70E740481C1C}">
                <a14:useLocalDpi xmlns:a14="http://schemas.microsoft.com/office/drawing/2010/main" xmlns="" val="0"/>
              </a:ext>
            </a:extLst>
          </a:blip>
          <a:stretch>
            <a:fillRect/>
          </a:stretch>
        </p:blipFill>
        <p:spPr>
          <a:xfrm>
            <a:off x="1411086" y="905164"/>
            <a:ext cx="3435913" cy="5271799"/>
          </a:xfrm>
        </p:spPr>
      </p:pic>
      <p:pic>
        <p:nvPicPr>
          <p:cNvPr id="6" name="Content Placeholder 5" descr="A close-up of a newspaper&#10;&#10;Description automatically generated">
            <a:extLst>
              <a:ext uri="{FF2B5EF4-FFF2-40B4-BE49-F238E27FC236}">
                <a16:creationId xmlns:a16="http://schemas.microsoft.com/office/drawing/2014/main" xmlns="" id="{459F6A2E-6F68-1E64-D421-576D5580A597}"/>
              </a:ext>
            </a:extLst>
          </p:cNvPr>
          <p:cNvPicPr>
            <a:picLocks noGrp="1" noChangeAspect="1"/>
          </p:cNvPicPr>
          <p:nvPr>
            <p:ph sz="half" idx="2"/>
          </p:nvPr>
        </p:nvPicPr>
        <p:blipFill>
          <a:blip r:embed="rId3">
            <a:extLst>
              <a:ext uri="{28A0092B-C50C-407E-A947-70E740481C1C}">
                <a14:useLocalDpi xmlns:a14="http://schemas.microsoft.com/office/drawing/2010/main" xmlns="" val="0"/>
              </a:ext>
            </a:extLst>
          </a:blip>
          <a:stretch>
            <a:fillRect/>
          </a:stretch>
        </p:blipFill>
        <p:spPr>
          <a:xfrm>
            <a:off x="5184950" y="2052215"/>
            <a:ext cx="6776139" cy="3484580"/>
          </a:xfrm>
        </p:spPr>
      </p:pic>
    </p:spTree>
    <p:extLst>
      <p:ext uri="{BB962C8B-B14F-4D97-AF65-F5344CB8AC3E}">
        <p14:creationId xmlns:p14="http://schemas.microsoft.com/office/powerpoint/2010/main" xmlns="" val="56805727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BC41719-60DD-F146-3072-4F2D17DEC9DC}"/>
              </a:ext>
            </a:extLst>
          </p:cNvPr>
          <p:cNvSpPr>
            <a:spLocks noGrp="1"/>
          </p:cNvSpPr>
          <p:nvPr>
            <p:ph type="title"/>
          </p:nvPr>
        </p:nvSpPr>
        <p:spPr/>
        <p:txBody>
          <a:bodyPr>
            <a:normAutofit fontScale="90000"/>
          </a:bodyPr>
          <a:lstStyle/>
          <a:p>
            <a:pPr algn="ctr"/>
            <a:r>
              <a:rPr lang="en-US" sz="3200" dirty="0"/>
              <a:t>1809 – SHOCKED TO SEE SOMEONE WEARING SPECTACLES ON THE STREET</a:t>
            </a:r>
          </a:p>
        </p:txBody>
      </p:sp>
      <p:pic>
        <p:nvPicPr>
          <p:cNvPr id="5" name="Content Placeholder 4" descr="A page of a book&#10;&#10;Description automatically generated">
            <a:extLst>
              <a:ext uri="{FF2B5EF4-FFF2-40B4-BE49-F238E27FC236}">
                <a16:creationId xmlns:a16="http://schemas.microsoft.com/office/drawing/2014/main" xmlns="" id="{FDFEC6F2-D7DC-C624-E548-D99B107ADD9B}"/>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5710686" y="-9496"/>
            <a:ext cx="3907765" cy="6867495"/>
          </a:xfrm>
        </p:spPr>
      </p:pic>
    </p:spTree>
    <p:extLst>
      <p:ext uri="{BB962C8B-B14F-4D97-AF65-F5344CB8AC3E}">
        <p14:creationId xmlns:p14="http://schemas.microsoft.com/office/powerpoint/2010/main" xmlns="" val="239732906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EE904F-CA1D-688F-1EFD-7EB2377E83E2}"/>
              </a:ext>
            </a:extLst>
          </p:cNvPr>
          <p:cNvSpPr>
            <a:spLocks noGrp="1"/>
          </p:cNvSpPr>
          <p:nvPr>
            <p:ph type="title"/>
          </p:nvPr>
        </p:nvSpPr>
        <p:spPr/>
        <p:txBody>
          <a:bodyPr/>
          <a:lstStyle/>
          <a:p>
            <a:endParaRPr lang="en-US"/>
          </a:p>
        </p:txBody>
      </p:sp>
      <p:pic>
        <p:nvPicPr>
          <p:cNvPr id="5" name="Content Placeholder 4" descr="A close-up of a page&#10;&#10;Description automatically generated">
            <a:extLst>
              <a:ext uri="{FF2B5EF4-FFF2-40B4-BE49-F238E27FC236}">
                <a16:creationId xmlns:a16="http://schemas.microsoft.com/office/drawing/2014/main" xmlns="" id="{E49CA026-FE0C-BEAC-220C-5A5449720CFF}"/>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3150332" y="161087"/>
            <a:ext cx="5891336" cy="6064370"/>
          </a:xfrm>
        </p:spPr>
      </p:pic>
    </p:spTree>
    <p:extLst>
      <p:ext uri="{BB962C8B-B14F-4D97-AF65-F5344CB8AC3E}">
        <p14:creationId xmlns:p14="http://schemas.microsoft.com/office/powerpoint/2010/main" xmlns="" val="356084702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xmlns="" id="{8FA82996-BE1D-AD67-CCC1-EF8303AB9A17}"/>
              </a:ext>
            </a:extLst>
          </p:cNvPr>
          <p:cNvSpPr>
            <a:spLocks noGrp="1"/>
          </p:cNvSpPr>
          <p:nvPr>
            <p:ph type="title"/>
          </p:nvPr>
        </p:nvSpPr>
        <p:spPr/>
        <p:txBody>
          <a:bodyPr/>
          <a:lstStyle/>
          <a:p>
            <a:endParaRPr lang="en-US"/>
          </a:p>
        </p:txBody>
      </p:sp>
      <p:pic>
        <p:nvPicPr>
          <p:cNvPr id="11" name="Content Placeholder 10" descr="A pair of binoculars with a handle&#10;&#10;Description automatically generated">
            <a:extLst>
              <a:ext uri="{FF2B5EF4-FFF2-40B4-BE49-F238E27FC236}">
                <a16:creationId xmlns:a16="http://schemas.microsoft.com/office/drawing/2014/main" xmlns="" id="{0D3DC403-E585-CDC3-C2B5-ABD810383510}"/>
              </a:ext>
            </a:extLst>
          </p:cNvPr>
          <p:cNvPicPr>
            <a:picLocks noGrp="1" noChangeAspect="1"/>
          </p:cNvPicPr>
          <p:nvPr>
            <p:ph sz="half" idx="1"/>
          </p:nvPr>
        </p:nvPicPr>
        <p:blipFill>
          <a:blip r:embed="rId2" cstate="print">
            <a:extLst>
              <a:ext uri="{28A0092B-C50C-407E-A947-70E740481C1C}">
                <a14:useLocalDpi xmlns:a14="http://schemas.microsoft.com/office/drawing/2010/main" xmlns="" val="0"/>
              </a:ext>
            </a:extLst>
          </a:blip>
          <a:stretch>
            <a:fillRect/>
          </a:stretch>
        </p:blipFill>
        <p:spPr>
          <a:xfrm>
            <a:off x="838200" y="1690688"/>
            <a:ext cx="5433772" cy="3530965"/>
          </a:xfrm>
        </p:spPr>
      </p:pic>
      <p:pic>
        <p:nvPicPr>
          <p:cNvPr id="13" name="Content Placeholder 12" descr="A pair of wire rimmed glasses&#10;&#10;Description automatically generated">
            <a:extLst>
              <a:ext uri="{FF2B5EF4-FFF2-40B4-BE49-F238E27FC236}">
                <a16:creationId xmlns:a16="http://schemas.microsoft.com/office/drawing/2014/main" xmlns="" id="{F6B33E71-DCED-8052-065B-D94A4DB9F908}"/>
              </a:ext>
            </a:extLst>
          </p:cNvPr>
          <p:cNvPicPr>
            <a:picLocks noGrp="1" noChangeAspect="1"/>
          </p:cNvPicPr>
          <p:nvPr>
            <p:ph sz="half" idx="2"/>
          </p:nvPr>
        </p:nvPicPr>
        <p:blipFill>
          <a:blip r:embed="rId3" cstate="print">
            <a:extLst>
              <a:ext uri="{28A0092B-C50C-407E-A947-70E740481C1C}">
                <a14:useLocalDpi xmlns:a14="http://schemas.microsoft.com/office/drawing/2010/main" xmlns="" val="0"/>
              </a:ext>
            </a:extLst>
          </a:blip>
          <a:stretch>
            <a:fillRect/>
          </a:stretch>
        </p:blipFill>
        <p:spPr>
          <a:xfrm>
            <a:off x="6649150" y="1693165"/>
            <a:ext cx="4704650" cy="3528488"/>
          </a:xfrm>
        </p:spPr>
      </p:pic>
    </p:spTree>
    <p:extLst>
      <p:ext uri="{BB962C8B-B14F-4D97-AF65-F5344CB8AC3E}">
        <p14:creationId xmlns:p14="http://schemas.microsoft.com/office/powerpoint/2010/main" xmlns="" val="307922893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FEBAB">
            <a:alpha val="5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EA2FBB-C22C-5D3A-6FFE-51B26C9134CD}"/>
              </a:ext>
            </a:extLst>
          </p:cNvPr>
          <p:cNvSpPr>
            <a:spLocks noGrp="1"/>
          </p:cNvSpPr>
          <p:nvPr>
            <p:ph type="title"/>
          </p:nvPr>
        </p:nvSpPr>
        <p:spPr/>
        <p:txBody>
          <a:bodyPr/>
          <a:lstStyle/>
          <a:p>
            <a:pPr algn="ctr"/>
            <a:r>
              <a:rPr lang="en-US" dirty="0"/>
              <a:t>Was cost a factor?</a:t>
            </a:r>
          </a:p>
        </p:txBody>
      </p:sp>
      <p:sp>
        <p:nvSpPr>
          <p:cNvPr id="7" name="Text Placeholder 6">
            <a:extLst>
              <a:ext uri="{FF2B5EF4-FFF2-40B4-BE49-F238E27FC236}">
                <a16:creationId xmlns:a16="http://schemas.microsoft.com/office/drawing/2014/main" xmlns="" id="{1B743B52-A58C-92F5-284A-0DC3CAD57498}"/>
              </a:ext>
            </a:extLst>
          </p:cNvPr>
          <p:cNvSpPr>
            <a:spLocks noGrp="1"/>
          </p:cNvSpPr>
          <p:nvPr>
            <p:ph type="body" idx="1"/>
          </p:nvPr>
        </p:nvSpPr>
        <p:spPr>
          <a:xfrm>
            <a:off x="6430636" y="1378698"/>
            <a:ext cx="5157787" cy="823912"/>
          </a:xfrm>
        </p:spPr>
        <p:txBody>
          <a:bodyPr/>
          <a:lstStyle/>
          <a:p>
            <a:pPr algn="ctr"/>
            <a:r>
              <a:rPr lang="en-US" dirty="0"/>
              <a:t>Benjamin Martin catalogues</a:t>
            </a:r>
          </a:p>
        </p:txBody>
      </p:sp>
      <p:pic>
        <p:nvPicPr>
          <p:cNvPr id="6" name="Content Placeholder 5" descr="A white sheet of paper with black text&#10;&#10;Description automatically generated">
            <a:extLst>
              <a:ext uri="{FF2B5EF4-FFF2-40B4-BE49-F238E27FC236}">
                <a16:creationId xmlns:a16="http://schemas.microsoft.com/office/drawing/2014/main" xmlns="" id="{10BF2679-5FDE-5BFA-B134-2AD873314E9D}"/>
              </a:ext>
            </a:extLst>
          </p:cNvPr>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6096000" y="2574506"/>
            <a:ext cx="5827060" cy="2903895"/>
          </a:xfrm>
        </p:spPr>
      </p:pic>
      <p:sp>
        <p:nvSpPr>
          <p:cNvPr id="8" name="Text Placeholder 7">
            <a:extLst>
              <a:ext uri="{FF2B5EF4-FFF2-40B4-BE49-F238E27FC236}">
                <a16:creationId xmlns:a16="http://schemas.microsoft.com/office/drawing/2014/main" xmlns="" id="{C09DE8E8-3C0E-74C7-D343-BE98E3B69F9D}"/>
              </a:ext>
            </a:extLst>
          </p:cNvPr>
          <p:cNvSpPr>
            <a:spLocks noGrp="1"/>
          </p:cNvSpPr>
          <p:nvPr>
            <p:ph type="body" sz="quarter" idx="3"/>
          </p:nvPr>
        </p:nvSpPr>
        <p:spPr>
          <a:xfrm>
            <a:off x="528023" y="1378698"/>
            <a:ext cx="5183188" cy="823912"/>
          </a:xfrm>
        </p:spPr>
        <p:txBody>
          <a:bodyPr/>
          <a:lstStyle/>
          <a:p>
            <a:pPr algn="ctr"/>
            <a:r>
              <a:rPr lang="en-US" dirty="0"/>
              <a:t>Edward Scarlett II 1746 receipt</a:t>
            </a:r>
          </a:p>
        </p:txBody>
      </p:sp>
      <p:pic>
        <p:nvPicPr>
          <p:cNvPr id="14" name="Content Placeholder 13" descr="A close-up of a document&#10;&#10;Description automatically generated">
            <a:extLst>
              <a:ext uri="{FF2B5EF4-FFF2-40B4-BE49-F238E27FC236}">
                <a16:creationId xmlns:a16="http://schemas.microsoft.com/office/drawing/2014/main" xmlns="" id="{8EEC6289-55A8-DF9F-E3F6-7F6AC35EAFEA}"/>
              </a:ext>
            </a:extLst>
          </p:cNvPr>
          <p:cNvPicPr>
            <a:picLocks noGrp="1" noChangeAspect="1"/>
          </p:cNvPicPr>
          <p:nvPr>
            <p:ph sz="quarter" idx="4"/>
          </p:nvPr>
        </p:nvPicPr>
        <p:blipFill>
          <a:blip r:embed="rId3">
            <a:extLst>
              <a:ext uri="{28A0092B-C50C-407E-A947-70E740481C1C}">
                <a14:useLocalDpi xmlns:a14="http://schemas.microsoft.com/office/drawing/2010/main" xmlns="" val="0"/>
              </a:ext>
            </a:extLst>
          </a:blip>
          <a:stretch>
            <a:fillRect/>
          </a:stretch>
        </p:blipFill>
        <p:spPr>
          <a:xfrm>
            <a:off x="703478" y="2574506"/>
            <a:ext cx="4832278" cy="2904796"/>
          </a:xfrm>
        </p:spPr>
      </p:pic>
      <p:sp>
        <p:nvSpPr>
          <p:cNvPr id="15" name="TextBox 14">
            <a:extLst>
              <a:ext uri="{FF2B5EF4-FFF2-40B4-BE49-F238E27FC236}">
                <a16:creationId xmlns:a16="http://schemas.microsoft.com/office/drawing/2014/main" xmlns="" id="{DCFFCE19-E43E-A260-5CE4-8C20F11C2BA6}"/>
              </a:ext>
            </a:extLst>
          </p:cNvPr>
          <p:cNvSpPr txBox="1"/>
          <p:nvPr/>
        </p:nvSpPr>
        <p:spPr>
          <a:xfrm>
            <a:off x="1377245" y="5772728"/>
            <a:ext cx="3484744" cy="646331"/>
          </a:xfrm>
          <a:prstGeom prst="rect">
            <a:avLst/>
          </a:prstGeom>
          <a:noFill/>
        </p:spPr>
        <p:txBody>
          <a:bodyPr wrap="square" rtlCol="0">
            <a:spAutoFit/>
          </a:bodyPr>
          <a:lstStyle/>
          <a:p>
            <a:r>
              <a:rPr lang="en-US" dirty="0"/>
              <a:t>14 shillings = 6 days’ wages in 1746 14 shillings = </a:t>
            </a:r>
            <a:r>
              <a:rPr lang="en-US" b="0" i="0" dirty="0">
                <a:solidFill>
                  <a:srgbClr val="000000"/>
                </a:solidFill>
                <a:effectLst/>
                <a:latin typeface="-apple-system"/>
              </a:rPr>
              <a:t>£108 = $136 in 2024</a:t>
            </a:r>
            <a:endParaRPr lang="en-US" dirty="0"/>
          </a:p>
        </p:txBody>
      </p:sp>
      <p:sp>
        <p:nvSpPr>
          <p:cNvPr id="16" name="TextBox 15">
            <a:extLst>
              <a:ext uri="{FF2B5EF4-FFF2-40B4-BE49-F238E27FC236}">
                <a16:creationId xmlns:a16="http://schemas.microsoft.com/office/drawing/2014/main" xmlns="" id="{275021B2-8CE9-E698-A52E-6A783742236C}"/>
              </a:ext>
            </a:extLst>
          </p:cNvPr>
          <p:cNvSpPr txBox="1"/>
          <p:nvPr/>
        </p:nvSpPr>
        <p:spPr>
          <a:xfrm>
            <a:off x="6578654" y="5850297"/>
            <a:ext cx="4695732" cy="369332"/>
          </a:xfrm>
          <a:prstGeom prst="rect">
            <a:avLst/>
          </a:prstGeom>
          <a:noFill/>
        </p:spPr>
        <p:txBody>
          <a:bodyPr wrap="square" rtlCol="0">
            <a:spAutoFit/>
          </a:bodyPr>
          <a:lstStyle/>
          <a:p>
            <a:r>
              <a:rPr lang="en-US" dirty="0"/>
              <a:t>Temple spectacles = 2.2x cost of nose spectacles</a:t>
            </a:r>
          </a:p>
        </p:txBody>
      </p:sp>
    </p:spTree>
    <p:extLst>
      <p:ext uri="{BB962C8B-B14F-4D97-AF65-F5344CB8AC3E}">
        <p14:creationId xmlns:p14="http://schemas.microsoft.com/office/powerpoint/2010/main" xmlns="" val="28456023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0070C0">
            <a:alpha val="7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8D80A29-C1BC-DC95-E4C4-CED735E927FE}"/>
              </a:ext>
            </a:extLst>
          </p:cNvPr>
          <p:cNvSpPr>
            <a:spLocks noGrp="1"/>
          </p:cNvSpPr>
          <p:nvPr>
            <p:ph type="title"/>
          </p:nvPr>
        </p:nvSpPr>
        <p:spPr/>
        <p:txBody>
          <a:bodyPr/>
          <a:lstStyle/>
          <a:p>
            <a:pPr algn="ctr"/>
            <a:r>
              <a:rPr lang="en-US" dirty="0">
                <a:solidFill>
                  <a:schemeClr val="bg1"/>
                </a:solidFill>
              </a:rPr>
              <a:t>Lack of popularity</a:t>
            </a:r>
          </a:p>
        </p:txBody>
      </p:sp>
      <p:sp>
        <p:nvSpPr>
          <p:cNvPr id="3" name="Content Placeholder 2">
            <a:extLst>
              <a:ext uri="{FF2B5EF4-FFF2-40B4-BE49-F238E27FC236}">
                <a16:creationId xmlns:a16="http://schemas.microsoft.com/office/drawing/2014/main" xmlns="" id="{925D014A-8FAF-521F-1F2F-0C40D43D4235}"/>
              </a:ext>
            </a:extLst>
          </p:cNvPr>
          <p:cNvSpPr>
            <a:spLocks noGrp="1"/>
          </p:cNvSpPr>
          <p:nvPr>
            <p:ph idx="1"/>
          </p:nvPr>
        </p:nvSpPr>
        <p:spPr/>
        <p:txBody>
          <a:bodyPr/>
          <a:lstStyle/>
          <a:p>
            <a:r>
              <a:rPr lang="en-US" dirty="0">
                <a:solidFill>
                  <a:schemeClr val="bg1"/>
                </a:solidFill>
              </a:rPr>
              <a:t>18</a:t>
            </a:r>
            <a:r>
              <a:rPr lang="en-US" baseline="30000" dirty="0">
                <a:solidFill>
                  <a:schemeClr val="bg1"/>
                </a:solidFill>
              </a:rPr>
              <a:t>th</a:t>
            </a:r>
            <a:r>
              <a:rPr lang="en-US" dirty="0">
                <a:solidFill>
                  <a:schemeClr val="bg1"/>
                </a:solidFill>
              </a:rPr>
              <a:t> century people did not want to be seen wearing any type of spectacles</a:t>
            </a:r>
          </a:p>
          <a:p>
            <a:r>
              <a:rPr lang="en-US" dirty="0">
                <a:solidFill>
                  <a:schemeClr val="bg1"/>
                </a:solidFill>
              </a:rPr>
              <a:t>Generally, they used them when necessary for the task at hand and removed them as quickly as possible</a:t>
            </a:r>
          </a:p>
          <a:p>
            <a:r>
              <a:rPr lang="en-US" dirty="0">
                <a:solidFill>
                  <a:schemeClr val="bg1"/>
                </a:solidFill>
              </a:rPr>
              <a:t>Spectacles rarely appear in 18</a:t>
            </a:r>
            <a:r>
              <a:rPr lang="en-US" baseline="30000" dirty="0">
                <a:solidFill>
                  <a:schemeClr val="bg1"/>
                </a:solidFill>
              </a:rPr>
              <a:t>th</a:t>
            </a:r>
            <a:r>
              <a:rPr lang="en-US" dirty="0">
                <a:solidFill>
                  <a:schemeClr val="bg1"/>
                </a:solidFill>
              </a:rPr>
              <a:t> century portraits</a:t>
            </a:r>
          </a:p>
          <a:p>
            <a:r>
              <a:rPr lang="en-US" dirty="0">
                <a:solidFill>
                  <a:schemeClr val="bg1"/>
                </a:solidFill>
              </a:rPr>
              <a:t>To their minds, having a feature that helped hold the spectacles in place was probably a disincentive to purchase it</a:t>
            </a:r>
          </a:p>
          <a:p>
            <a:r>
              <a:rPr lang="en-US" dirty="0">
                <a:solidFill>
                  <a:schemeClr val="bg1"/>
                </a:solidFill>
              </a:rPr>
              <a:t>If </a:t>
            </a:r>
            <a:r>
              <a:rPr lang="en-US" dirty="0" err="1">
                <a:solidFill>
                  <a:schemeClr val="bg1"/>
                </a:solidFill>
              </a:rPr>
              <a:t>Ayscough</a:t>
            </a:r>
            <a:r>
              <a:rPr lang="en-US" dirty="0">
                <a:solidFill>
                  <a:schemeClr val="bg1"/>
                </a:solidFill>
              </a:rPr>
              <a:t> was correct, they were uncomfortable to wear</a:t>
            </a:r>
          </a:p>
        </p:txBody>
      </p:sp>
    </p:spTree>
    <p:extLst>
      <p:ext uri="{BB962C8B-B14F-4D97-AF65-F5344CB8AC3E}">
        <p14:creationId xmlns:p14="http://schemas.microsoft.com/office/powerpoint/2010/main" xmlns="" val="248404135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52E3E4B-442E-1E0B-C60D-C4BDDE816C0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82DFB340-ED03-CDCF-C87F-2AF0869C9149}"/>
              </a:ext>
            </a:extLst>
          </p:cNvPr>
          <p:cNvSpPr>
            <a:spLocks noGrp="1"/>
          </p:cNvSpPr>
          <p:nvPr>
            <p:ph idx="1"/>
          </p:nvPr>
        </p:nvSpPr>
        <p:spPr>
          <a:xfrm>
            <a:off x="1507315" y="1709467"/>
            <a:ext cx="10018713" cy="3124201"/>
          </a:xfrm>
        </p:spPr>
        <p:txBody>
          <a:bodyPr>
            <a:normAutofit/>
          </a:bodyPr>
          <a:lstStyle/>
          <a:p>
            <a:pPr marL="0" indent="0" algn="ctr">
              <a:buNone/>
            </a:pPr>
            <a:r>
              <a:rPr lang="en-US" sz="4000" dirty="0"/>
              <a:t>Perhaps no one claimed to have invented them because who wants to be associated with a product that few consumers wanted</a:t>
            </a:r>
          </a:p>
        </p:txBody>
      </p:sp>
    </p:spTree>
    <p:extLst>
      <p:ext uri="{BB962C8B-B14F-4D97-AF65-F5344CB8AC3E}">
        <p14:creationId xmlns:p14="http://schemas.microsoft.com/office/powerpoint/2010/main" xmlns="" val="13401338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431D03-F1B6-E75C-C9F8-67F0A82BB334}"/>
              </a:ext>
            </a:extLst>
          </p:cNvPr>
          <p:cNvSpPr>
            <a:spLocks noGrp="1"/>
          </p:cNvSpPr>
          <p:nvPr>
            <p:ph type="title"/>
          </p:nvPr>
        </p:nvSpPr>
        <p:spPr/>
        <p:txBody>
          <a:bodyPr>
            <a:normAutofit/>
          </a:bodyPr>
          <a:lstStyle/>
          <a:p>
            <a:pPr algn="ctr"/>
            <a:r>
              <a:rPr lang="en-US" sz="3600" dirty="0">
                <a:solidFill>
                  <a:schemeClr val="bg1"/>
                </a:solidFill>
              </a:rPr>
              <a:t>Ascended the throne as George II on June 11, 1727 </a:t>
            </a:r>
          </a:p>
        </p:txBody>
      </p:sp>
      <p:pic>
        <p:nvPicPr>
          <p:cNvPr id="9" name="Content Placeholder 8" descr="A portrait of a person in a frame&#10;&#10;Description automatically generated">
            <a:extLst>
              <a:ext uri="{FF2B5EF4-FFF2-40B4-BE49-F238E27FC236}">
                <a16:creationId xmlns:a16="http://schemas.microsoft.com/office/drawing/2014/main" xmlns="" id="{3F2E4406-543E-AD58-0FBD-B1CDBF1C4641}"/>
              </a:ext>
            </a:extLst>
          </p:cNvPr>
          <p:cNvPicPr>
            <a:picLocks noGrp="1" noChangeAspect="1"/>
          </p:cNvPicPr>
          <p:nvPr>
            <p:ph sz="half" idx="1"/>
          </p:nvPr>
        </p:nvPicPr>
        <p:blipFill>
          <a:blip r:embed="rId2">
            <a:extLst>
              <a:ext uri="{28A0092B-C50C-407E-A947-70E740481C1C}">
                <a14:useLocalDpi xmlns:a14="http://schemas.microsoft.com/office/drawing/2010/main" xmlns="" val="0"/>
              </a:ext>
            </a:extLst>
          </a:blip>
          <a:stretch>
            <a:fillRect/>
          </a:stretch>
        </p:blipFill>
        <p:spPr>
          <a:xfrm>
            <a:off x="6408553" y="1934492"/>
            <a:ext cx="3217048" cy="4204097"/>
          </a:xfrm>
        </p:spPr>
      </p:pic>
      <p:pic>
        <p:nvPicPr>
          <p:cNvPr id="6" name="Picture 2">
            <a:extLst>
              <a:ext uri="{FF2B5EF4-FFF2-40B4-BE49-F238E27FC236}">
                <a16:creationId xmlns:a16="http://schemas.microsoft.com/office/drawing/2014/main" xmlns="" id="{F45D4FB7-D2A2-E16A-2E95-D466EE60AF9E}"/>
              </a:ext>
            </a:extLst>
          </p:cNvPr>
          <p:cNvPicPr>
            <a:picLocks noGrp="1" noChangeAspect="1" noChangeArrowheads="1"/>
          </p:cNvPicPr>
          <p:nvPr>
            <p:ph sz="half" idx="2"/>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00261" y="1864444"/>
            <a:ext cx="3283186" cy="435133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8418248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E3BC1A78-7DAF-6E1B-B733-A90F351AF8CE}"/>
              </a:ext>
            </a:extLst>
          </p:cNvPr>
          <p:cNvSpPr>
            <a:spLocks noGrp="1"/>
          </p:cNvSpPr>
          <p:nvPr>
            <p:ph type="title"/>
          </p:nvPr>
        </p:nvSpPr>
        <p:spPr/>
        <p:txBody>
          <a:bodyPr/>
          <a:lstStyle/>
          <a:p>
            <a:pPr algn="ctr"/>
            <a:r>
              <a:rPr lang="en-US" dirty="0">
                <a:solidFill>
                  <a:schemeClr val="bg1"/>
                </a:solidFill>
              </a:rPr>
              <a:t>Conclusions</a:t>
            </a:r>
          </a:p>
        </p:txBody>
      </p:sp>
      <p:sp>
        <p:nvSpPr>
          <p:cNvPr id="5" name="Content Placeholder 4">
            <a:extLst>
              <a:ext uri="{FF2B5EF4-FFF2-40B4-BE49-F238E27FC236}">
                <a16:creationId xmlns:a16="http://schemas.microsoft.com/office/drawing/2014/main" xmlns="" id="{F8518EED-5B55-26A5-A909-9A088B63EA5E}"/>
              </a:ext>
            </a:extLst>
          </p:cNvPr>
          <p:cNvSpPr>
            <a:spLocks noGrp="1"/>
          </p:cNvSpPr>
          <p:nvPr>
            <p:ph idx="1"/>
          </p:nvPr>
        </p:nvSpPr>
        <p:spPr/>
        <p:txBody>
          <a:bodyPr/>
          <a:lstStyle/>
          <a:p>
            <a:r>
              <a:rPr lang="en-US" dirty="0">
                <a:solidFill>
                  <a:schemeClr val="bg1"/>
                </a:solidFill>
              </a:rPr>
              <a:t>No claim for the invention of temple spectacles has been found</a:t>
            </a:r>
          </a:p>
          <a:p>
            <a:r>
              <a:rPr lang="en-US" dirty="0">
                <a:solidFill>
                  <a:schemeClr val="bg1"/>
                </a:solidFill>
              </a:rPr>
              <a:t>The 1727 (or earlier) Edward Scarlett handbill remains the earliest evidence for their availability</a:t>
            </a:r>
          </a:p>
          <a:p>
            <a:r>
              <a:rPr lang="en-US" dirty="0">
                <a:solidFill>
                  <a:schemeClr val="bg1"/>
                </a:solidFill>
              </a:rPr>
              <a:t>They seem to have been introduced in London</a:t>
            </a:r>
          </a:p>
          <a:p>
            <a:r>
              <a:rPr lang="en-US" dirty="0">
                <a:solidFill>
                  <a:schemeClr val="bg1"/>
                </a:solidFill>
              </a:rPr>
              <a:t>Though considered a major breakthrough in all modern histories of eyewear, at the time they were not popular items</a:t>
            </a:r>
          </a:p>
          <a:p>
            <a:r>
              <a:rPr lang="en-US" dirty="0">
                <a:solidFill>
                  <a:schemeClr val="bg1"/>
                </a:solidFill>
              </a:rPr>
              <a:t>It wasn’t until the last decade or two of the 18</a:t>
            </a:r>
            <a:r>
              <a:rPr lang="en-US" baseline="30000" dirty="0">
                <a:solidFill>
                  <a:schemeClr val="bg1"/>
                </a:solidFill>
              </a:rPr>
              <a:t>th</a:t>
            </a:r>
            <a:r>
              <a:rPr lang="en-US" dirty="0">
                <a:solidFill>
                  <a:schemeClr val="bg1"/>
                </a:solidFill>
              </a:rPr>
              <a:t> century that temple spectacles supplanted bow spectacles as the most popular style</a:t>
            </a:r>
          </a:p>
        </p:txBody>
      </p:sp>
    </p:spTree>
    <p:extLst>
      <p:ext uri="{BB962C8B-B14F-4D97-AF65-F5344CB8AC3E}">
        <p14:creationId xmlns:p14="http://schemas.microsoft.com/office/powerpoint/2010/main" xmlns="" val="86545377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accent5">
            <a:alpha val="59000"/>
          </a:schemeClr>
        </a:solidFill>
        <a:effectLst/>
      </p:bgPr>
    </p:bg>
    <p:spTree>
      <p:nvGrpSpPr>
        <p:cNvPr id="1" name=""/>
        <p:cNvGrpSpPr/>
        <p:nvPr/>
      </p:nvGrpSpPr>
      <p:grpSpPr>
        <a:xfrm>
          <a:off x="0" y="0"/>
          <a:ext cx="0" cy="0"/>
          <a:chOff x="0" y="0"/>
          <a:chExt cx="0" cy="0"/>
        </a:xfrm>
      </p:grpSpPr>
      <p:pic>
        <p:nvPicPr>
          <p:cNvPr id="3" name="Picture 2" descr="A diagram of a tool&#10;&#10;Description automatically generated with medium confidence">
            <a:extLst>
              <a:ext uri="{FF2B5EF4-FFF2-40B4-BE49-F238E27FC236}">
                <a16:creationId xmlns:a16="http://schemas.microsoft.com/office/drawing/2014/main" xmlns="" id="{94913A2D-8E47-629B-BF36-D7E70C76C27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34969" y="1329651"/>
            <a:ext cx="3519576" cy="5160581"/>
          </a:xfrm>
          <a:prstGeom prst="rect">
            <a:avLst/>
          </a:prstGeom>
        </p:spPr>
      </p:pic>
      <p:pic>
        <p:nvPicPr>
          <p:cNvPr id="5" name="Picture 4" descr="A group of glasses with a gold rim&#10;&#10;Description automatically generated with medium confidence">
            <a:extLst>
              <a:ext uri="{FF2B5EF4-FFF2-40B4-BE49-F238E27FC236}">
                <a16:creationId xmlns:a16="http://schemas.microsoft.com/office/drawing/2014/main" xmlns="" id="{6672A0DA-33D2-27BE-5EEE-C078FA29DF41}"/>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436031" y="1323527"/>
            <a:ext cx="3319938" cy="5171332"/>
          </a:xfrm>
          <a:prstGeom prst="rect">
            <a:avLst/>
          </a:prstGeom>
        </p:spPr>
      </p:pic>
      <p:pic>
        <p:nvPicPr>
          <p:cNvPr id="7" name="Picture 6" descr="A collection of glasses with green lenses&#10;&#10;Description automatically generated">
            <a:extLst>
              <a:ext uri="{FF2B5EF4-FFF2-40B4-BE49-F238E27FC236}">
                <a16:creationId xmlns:a16="http://schemas.microsoft.com/office/drawing/2014/main" xmlns="" id="{86AB30F1-F9D2-9871-C49B-7F411711F96F}"/>
              </a:ext>
            </a:extLst>
          </p:cNvPr>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8237455" y="1321338"/>
            <a:ext cx="3455544" cy="5168894"/>
          </a:xfrm>
          <a:prstGeom prst="rect">
            <a:avLst/>
          </a:prstGeom>
        </p:spPr>
      </p:pic>
      <p:sp>
        <p:nvSpPr>
          <p:cNvPr id="8" name="TextBox 7">
            <a:extLst>
              <a:ext uri="{FF2B5EF4-FFF2-40B4-BE49-F238E27FC236}">
                <a16:creationId xmlns:a16="http://schemas.microsoft.com/office/drawing/2014/main" xmlns="" id="{AB0CF21E-B82D-03AD-39A9-821F6550661D}"/>
              </a:ext>
            </a:extLst>
          </p:cNvPr>
          <p:cNvSpPr txBox="1"/>
          <p:nvPr/>
        </p:nvSpPr>
        <p:spPr>
          <a:xfrm>
            <a:off x="780024" y="888521"/>
            <a:ext cx="2829465" cy="369332"/>
          </a:xfrm>
          <a:prstGeom prst="rect">
            <a:avLst/>
          </a:prstGeom>
          <a:noFill/>
        </p:spPr>
        <p:txBody>
          <a:bodyPr wrap="square" rtlCol="0">
            <a:spAutoFit/>
          </a:bodyPr>
          <a:lstStyle/>
          <a:p>
            <a:r>
              <a:rPr lang="en-US" dirty="0"/>
              <a:t>Dudley Adams patent, 1797</a:t>
            </a:r>
          </a:p>
        </p:txBody>
      </p:sp>
      <p:sp>
        <p:nvSpPr>
          <p:cNvPr id="9" name="TextBox 8">
            <a:extLst>
              <a:ext uri="{FF2B5EF4-FFF2-40B4-BE49-F238E27FC236}">
                <a16:creationId xmlns:a16="http://schemas.microsoft.com/office/drawing/2014/main" xmlns="" id="{4AFF6BB1-C477-9612-31CD-3274CAD0949E}"/>
              </a:ext>
            </a:extLst>
          </p:cNvPr>
          <p:cNvSpPr txBox="1"/>
          <p:nvPr/>
        </p:nvSpPr>
        <p:spPr>
          <a:xfrm>
            <a:off x="6694099" y="888521"/>
            <a:ext cx="2631056" cy="369332"/>
          </a:xfrm>
          <a:prstGeom prst="rect">
            <a:avLst/>
          </a:prstGeom>
          <a:noFill/>
        </p:spPr>
        <p:txBody>
          <a:bodyPr wrap="square" rtlCol="0">
            <a:spAutoFit/>
          </a:bodyPr>
          <a:lstStyle/>
          <a:p>
            <a:r>
              <a:rPr lang="en-US" dirty="0"/>
              <a:t>Ca. 1800 French catalogue</a:t>
            </a:r>
          </a:p>
        </p:txBody>
      </p:sp>
    </p:spTree>
    <p:extLst>
      <p:ext uri="{BB962C8B-B14F-4D97-AF65-F5344CB8AC3E}">
        <p14:creationId xmlns:p14="http://schemas.microsoft.com/office/powerpoint/2010/main" xmlns="" val="113513127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A0C41B-43B6-4B14-FFC7-A0465732F62E}"/>
              </a:ext>
            </a:extLst>
          </p:cNvPr>
          <p:cNvSpPr>
            <a:spLocks noGrp="1"/>
          </p:cNvSpPr>
          <p:nvPr>
            <p:ph type="title"/>
          </p:nvPr>
        </p:nvSpPr>
        <p:spPr>
          <a:xfrm>
            <a:off x="838200" y="365125"/>
            <a:ext cx="3904451" cy="1325563"/>
          </a:xfrm>
        </p:spPr>
        <p:txBody>
          <a:bodyPr/>
          <a:lstStyle/>
          <a:p>
            <a:pPr algn="ctr"/>
            <a:r>
              <a:rPr lang="en-US" dirty="0">
                <a:solidFill>
                  <a:schemeClr val="bg1"/>
                </a:solidFill>
              </a:rPr>
              <a:t>Scarlett’s trade card lives on</a:t>
            </a:r>
          </a:p>
        </p:txBody>
      </p:sp>
      <p:pic>
        <p:nvPicPr>
          <p:cNvPr id="5" name="Content Placeholder 4" descr="A poster of a scientific experiment&#10;&#10;Description automatically generated with medium confidence">
            <a:extLst>
              <a:ext uri="{FF2B5EF4-FFF2-40B4-BE49-F238E27FC236}">
                <a16:creationId xmlns:a16="http://schemas.microsoft.com/office/drawing/2014/main" xmlns="" id="{AA8128C1-40AF-D62C-9DA9-2D7EB342DF33}"/>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5805577" y="-26576"/>
            <a:ext cx="4304581" cy="6920127"/>
          </a:xfrm>
        </p:spPr>
      </p:pic>
      <p:sp>
        <p:nvSpPr>
          <p:cNvPr id="3" name="TextBox 2">
            <a:extLst>
              <a:ext uri="{FF2B5EF4-FFF2-40B4-BE49-F238E27FC236}">
                <a16:creationId xmlns:a16="http://schemas.microsoft.com/office/drawing/2014/main" xmlns="" id="{19F9A0F2-E403-73C6-FDF8-3C0E59544E03}"/>
              </a:ext>
            </a:extLst>
          </p:cNvPr>
          <p:cNvSpPr txBox="1"/>
          <p:nvPr/>
        </p:nvSpPr>
        <p:spPr>
          <a:xfrm>
            <a:off x="1071418" y="3429000"/>
            <a:ext cx="3057237" cy="369332"/>
          </a:xfrm>
          <a:prstGeom prst="rect">
            <a:avLst/>
          </a:prstGeom>
          <a:noFill/>
        </p:spPr>
        <p:txBody>
          <a:bodyPr wrap="square" rtlCol="0">
            <a:spAutoFit/>
          </a:bodyPr>
          <a:lstStyle/>
          <a:p>
            <a:r>
              <a:rPr lang="en-US" dirty="0">
                <a:solidFill>
                  <a:schemeClr val="bg1"/>
                </a:solidFill>
              </a:rPr>
              <a:t>1959 Beckman Instruments ad</a:t>
            </a:r>
          </a:p>
        </p:txBody>
      </p:sp>
    </p:spTree>
    <p:extLst>
      <p:ext uri="{BB962C8B-B14F-4D97-AF65-F5344CB8AC3E}">
        <p14:creationId xmlns:p14="http://schemas.microsoft.com/office/powerpoint/2010/main" xmlns="" val="165364143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and person in sunglasses hugging&#10;&#10;Description automatically generated">
            <a:extLst>
              <a:ext uri="{FF2B5EF4-FFF2-40B4-BE49-F238E27FC236}">
                <a16:creationId xmlns:a16="http://schemas.microsoft.com/office/drawing/2014/main" xmlns="" id="{F49E202B-C945-051E-8F1C-9B733E6E2DF2}"/>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12920" y="-47806"/>
            <a:ext cx="11966160" cy="6953611"/>
          </a:xfrm>
          <a:prstGeom prst="rect">
            <a:avLst/>
          </a:prstGeom>
        </p:spPr>
      </p:pic>
    </p:spTree>
    <p:extLst>
      <p:ext uri="{BB962C8B-B14F-4D97-AF65-F5344CB8AC3E}">
        <p14:creationId xmlns:p14="http://schemas.microsoft.com/office/powerpoint/2010/main" xmlns="" val="322423520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EFE80D-2070-88BB-867F-B9AB4A24AE63}"/>
              </a:ext>
            </a:extLst>
          </p:cNvPr>
          <p:cNvSpPr>
            <a:spLocks noGrp="1"/>
          </p:cNvSpPr>
          <p:nvPr>
            <p:ph type="ctrTitle"/>
          </p:nvPr>
        </p:nvSpPr>
        <p:spPr>
          <a:xfrm>
            <a:off x="1524000" y="1367212"/>
            <a:ext cx="9144000" cy="973797"/>
          </a:xfrm>
        </p:spPr>
        <p:txBody>
          <a:bodyPr/>
          <a:lstStyle/>
          <a:p>
            <a:r>
              <a:rPr lang="en-US" dirty="0"/>
              <a:t>TEMPLE SPECTACLES</a:t>
            </a:r>
          </a:p>
        </p:txBody>
      </p:sp>
      <p:sp>
        <p:nvSpPr>
          <p:cNvPr id="3" name="Subtitle 2">
            <a:extLst>
              <a:ext uri="{FF2B5EF4-FFF2-40B4-BE49-F238E27FC236}">
                <a16:creationId xmlns:a16="http://schemas.microsoft.com/office/drawing/2014/main" xmlns="" id="{EE86C048-2339-64DD-F633-EDCBAF1635F9}"/>
              </a:ext>
            </a:extLst>
          </p:cNvPr>
          <p:cNvSpPr>
            <a:spLocks noGrp="1"/>
          </p:cNvSpPr>
          <p:nvPr>
            <p:ph type="subTitle" idx="1"/>
          </p:nvPr>
        </p:nvSpPr>
        <p:spPr>
          <a:xfrm>
            <a:off x="1595269" y="3263726"/>
            <a:ext cx="9001462" cy="2506531"/>
          </a:xfrm>
        </p:spPr>
        <p:txBody>
          <a:bodyPr>
            <a:normAutofit fontScale="47500" lnSpcReduction="20000"/>
          </a:bodyPr>
          <a:lstStyle/>
          <a:p>
            <a:endParaRPr lang="en-US" dirty="0"/>
          </a:p>
          <a:p>
            <a:r>
              <a:rPr lang="en-US" sz="10100" dirty="0">
                <a:solidFill>
                  <a:srgbClr val="FF0000"/>
                </a:solidFill>
              </a:rPr>
              <a:t>40 years of frustrating research</a:t>
            </a:r>
          </a:p>
          <a:p>
            <a:endParaRPr lang="en-US" dirty="0">
              <a:solidFill>
                <a:schemeClr val="tx1"/>
              </a:solidFill>
            </a:endParaRPr>
          </a:p>
          <a:p>
            <a:endParaRPr lang="en-US" dirty="0">
              <a:solidFill>
                <a:schemeClr val="tx1"/>
              </a:solidFill>
            </a:endParaRPr>
          </a:p>
          <a:p>
            <a:r>
              <a:rPr lang="en-US" sz="5000" dirty="0">
                <a:solidFill>
                  <a:schemeClr val="tx1"/>
                </a:solidFill>
              </a:rPr>
              <a:t>Charles Letocha, M.D.</a:t>
            </a:r>
          </a:p>
        </p:txBody>
      </p:sp>
    </p:spTree>
    <p:extLst>
      <p:ext uri="{BB962C8B-B14F-4D97-AF65-F5344CB8AC3E}">
        <p14:creationId xmlns:p14="http://schemas.microsoft.com/office/powerpoint/2010/main" xmlns="" val="12851720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2997FA2-0CD5-6268-8DE6-1DC884E47B72}"/>
              </a:ext>
            </a:extLst>
          </p:cNvPr>
          <p:cNvSpPr>
            <a:spLocks noGrp="1"/>
          </p:cNvSpPr>
          <p:nvPr>
            <p:ph type="title"/>
          </p:nvPr>
        </p:nvSpPr>
        <p:spPr>
          <a:xfrm>
            <a:off x="1128180" y="365125"/>
            <a:ext cx="4159812" cy="1325563"/>
          </a:xfrm>
        </p:spPr>
        <p:txBody>
          <a:bodyPr/>
          <a:lstStyle/>
          <a:p>
            <a:pPr algn="ctr"/>
            <a:r>
              <a:rPr lang="en-US" dirty="0"/>
              <a:t> Royal Warrant</a:t>
            </a:r>
          </a:p>
        </p:txBody>
      </p:sp>
      <p:sp>
        <p:nvSpPr>
          <p:cNvPr id="3" name="Content Placeholder 2">
            <a:extLst>
              <a:ext uri="{FF2B5EF4-FFF2-40B4-BE49-F238E27FC236}">
                <a16:creationId xmlns:a16="http://schemas.microsoft.com/office/drawing/2014/main" xmlns="" id="{DA01576F-AC51-6FBD-9E51-946537E22348}"/>
              </a:ext>
            </a:extLst>
          </p:cNvPr>
          <p:cNvSpPr>
            <a:spLocks noGrp="1"/>
          </p:cNvSpPr>
          <p:nvPr>
            <p:ph sz="half" idx="1"/>
          </p:nvPr>
        </p:nvSpPr>
        <p:spPr>
          <a:xfrm>
            <a:off x="838200" y="1825625"/>
            <a:ext cx="5181600" cy="3260083"/>
          </a:xfrm>
        </p:spPr>
        <p:txBody>
          <a:bodyPr>
            <a:normAutofit/>
          </a:bodyPr>
          <a:lstStyle/>
          <a:p>
            <a:pPr marL="0" indent="0">
              <a:buNone/>
            </a:pPr>
            <a:endParaRPr lang="en-US" dirty="0"/>
          </a:p>
          <a:p>
            <a:pPr marL="0" indent="0">
              <a:buNone/>
            </a:pPr>
            <a:r>
              <a:rPr lang="en-US" dirty="0"/>
              <a:t>Prince and Princess of Wales lived at Leicester House from 1717 until 1727</a:t>
            </a:r>
          </a:p>
          <a:p>
            <a:pPr marL="0" indent="0">
              <a:buNone/>
            </a:pPr>
            <a:r>
              <a:rPr lang="en-US" dirty="0"/>
              <a:t>It was located just a couple of blocks from Scarlett’s shop</a:t>
            </a:r>
          </a:p>
          <a:p>
            <a:pPr marL="0" indent="0">
              <a:buNone/>
            </a:pPr>
            <a:r>
              <a:rPr lang="en-US" dirty="0"/>
              <a:t>Therefore, the broadsheet must date between 1717 and 1727</a:t>
            </a:r>
          </a:p>
          <a:p>
            <a:pPr marL="0" indent="0">
              <a:buNone/>
            </a:pPr>
            <a:endParaRPr lang="en-US" dirty="0">
              <a:solidFill>
                <a:schemeClr val="bg1"/>
              </a:solidFill>
            </a:endParaRPr>
          </a:p>
        </p:txBody>
      </p:sp>
      <p:pic>
        <p:nvPicPr>
          <p:cNvPr id="7" name="Content Placeholder 6" descr="A map of a city&#10;&#10;Description automatically generated">
            <a:extLst>
              <a:ext uri="{FF2B5EF4-FFF2-40B4-BE49-F238E27FC236}">
                <a16:creationId xmlns:a16="http://schemas.microsoft.com/office/drawing/2014/main" xmlns="" id="{21CDA53A-94F0-FDC7-DFCE-987F1F5BA68A}"/>
              </a:ext>
            </a:extLst>
          </p:cNvPr>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6758218" y="233663"/>
            <a:ext cx="4159811" cy="3423937"/>
          </a:xfrm>
        </p:spPr>
      </p:pic>
      <p:pic>
        <p:nvPicPr>
          <p:cNvPr id="12" name="Picture 11" descr="A drawing of a large building&#10;&#10;Description automatically generated">
            <a:extLst>
              <a:ext uri="{FF2B5EF4-FFF2-40B4-BE49-F238E27FC236}">
                <a16:creationId xmlns:a16="http://schemas.microsoft.com/office/drawing/2014/main" xmlns="" id="{2DEEF573-FE49-04F8-88F3-49906673E809}"/>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814784" y="3807534"/>
            <a:ext cx="4103245" cy="2917863"/>
          </a:xfrm>
          <a:prstGeom prst="rect">
            <a:avLst/>
          </a:prstGeom>
        </p:spPr>
      </p:pic>
    </p:spTree>
    <p:extLst>
      <p:ext uri="{BB962C8B-B14F-4D97-AF65-F5344CB8AC3E}">
        <p14:creationId xmlns:p14="http://schemas.microsoft.com/office/powerpoint/2010/main" xmlns="" val="2758651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B27EC7C-CCF4-3838-D3A3-3F79EBD84C6E}"/>
              </a:ext>
            </a:extLst>
          </p:cNvPr>
          <p:cNvSpPr>
            <a:spLocks noGrp="1"/>
          </p:cNvSpPr>
          <p:nvPr>
            <p:ph type="title"/>
          </p:nvPr>
        </p:nvSpPr>
        <p:spPr>
          <a:xfrm>
            <a:off x="1249504" y="365125"/>
            <a:ext cx="3949460" cy="1325563"/>
          </a:xfrm>
        </p:spPr>
        <p:txBody>
          <a:bodyPr/>
          <a:lstStyle/>
          <a:p>
            <a:r>
              <a:rPr lang="en-US" dirty="0">
                <a:solidFill>
                  <a:schemeClr val="bg1"/>
                </a:solidFill>
              </a:rPr>
              <a:t>Kirkliston, 1727</a:t>
            </a:r>
          </a:p>
        </p:txBody>
      </p:sp>
      <p:pic>
        <p:nvPicPr>
          <p:cNvPr id="6" name="Content Placeholder 5" descr="A couple of men standing in a cemetery&#10;&#10;Description automatically generated">
            <a:extLst>
              <a:ext uri="{FF2B5EF4-FFF2-40B4-BE49-F238E27FC236}">
                <a16:creationId xmlns:a16="http://schemas.microsoft.com/office/drawing/2014/main" xmlns="" id="{A4054DDF-F910-537C-0F8A-865094152B81}"/>
              </a:ext>
            </a:extLst>
          </p:cNvPr>
          <p:cNvPicPr>
            <a:picLocks noGrp="1" noChangeAspect="1"/>
          </p:cNvPicPr>
          <p:nvPr>
            <p:ph sz="half" idx="1"/>
          </p:nvPr>
        </p:nvPicPr>
        <p:blipFill>
          <a:blip r:embed="rId2">
            <a:extLst>
              <a:ext uri="{28A0092B-C50C-407E-A947-70E740481C1C}">
                <a14:useLocalDpi xmlns:a14="http://schemas.microsoft.com/office/drawing/2010/main" xmlns="" val="0"/>
              </a:ext>
            </a:extLst>
          </a:blip>
          <a:stretch>
            <a:fillRect/>
          </a:stretch>
        </p:blipFill>
        <p:spPr>
          <a:xfrm>
            <a:off x="1454269" y="1799746"/>
            <a:ext cx="3539929" cy="4351338"/>
          </a:xfrm>
        </p:spPr>
      </p:pic>
      <p:pic>
        <p:nvPicPr>
          <p:cNvPr id="1026" name="Picture 2">
            <a:extLst>
              <a:ext uri="{FF2B5EF4-FFF2-40B4-BE49-F238E27FC236}">
                <a16:creationId xmlns:a16="http://schemas.microsoft.com/office/drawing/2014/main" xmlns="" id="{8335FBBF-7C1C-C017-1382-EE024953B2E5}"/>
              </a:ext>
            </a:extLst>
          </p:cNvPr>
          <p:cNvPicPr>
            <a:picLocks noGrp="1" noChangeAspect="1" noChangeArrowheads="1"/>
          </p:cNvPicPr>
          <p:nvPr>
            <p:ph sz="half" idx="2"/>
          </p:nvPr>
        </p:nvPicPr>
        <p:blipFill>
          <a:blip r:embed="rId3" cstate="print">
            <a:extLst>
              <a:ext uri="{28A0092B-C50C-407E-A947-70E740481C1C}">
                <a14:useLocalDpi xmlns:a14="http://schemas.microsoft.com/office/drawing/2010/main" xmlns="" val="0"/>
              </a:ext>
            </a:extLst>
          </a:blip>
          <a:stretch>
            <a:fillRect/>
          </a:stretch>
        </p:blipFill>
        <p:spPr bwMode="auto">
          <a:xfrm>
            <a:off x="5980535" y="2910017"/>
            <a:ext cx="5181600" cy="3886200"/>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Picture 9" descr="A stone tombstone with skulls and bones&#10;&#10;Description automatically generated">
            <a:extLst>
              <a:ext uri="{FF2B5EF4-FFF2-40B4-BE49-F238E27FC236}">
                <a16:creationId xmlns:a16="http://schemas.microsoft.com/office/drawing/2014/main" xmlns="" id="{E95A23F0-2F51-9379-CD50-F9B37F5C905A}"/>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453104" y="61783"/>
            <a:ext cx="4236462" cy="2832477"/>
          </a:xfrm>
          <a:prstGeom prst="rect">
            <a:avLst/>
          </a:prstGeom>
        </p:spPr>
      </p:pic>
    </p:spTree>
    <p:extLst>
      <p:ext uri="{BB962C8B-B14F-4D97-AF65-F5344CB8AC3E}">
        <p14:creationId xmlns:p14="http://schemas.microsoft.com/office/powerpoint/2010/main" xmlns="" val="42294000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6BDD936-1947-9210-B26E-64F393E2EB5F}"/>
              </a:ext>
            </a:extLst>
          </p:cNvPr>
          <p:cNvSpPr>
            <a:spLocks noGrp="1"/>
          </p:cNvSpPr>
          <p:nvPr>
            <p:ph type="title"/>
          </p:nvPr>
        </p:nvSpPr>
        <p:spPr/>
        <p:txBody>
          <a:bodyPr/>
          <a:lstStyle/>
          <a:p>
            <a:endParaRPr lang="en-US"/>
          </a:p>
        </p:txBody>
      </p:sp>
      <p:pic>
        <p:nvPicPr>
          <p:cNvPr id="6" name="Content Placeholder 5" descr="A stone sculpture with a skull carved into it&#10;&#10;Description automatically generated">
            <a:extLst>
              <a:ext uri="{FF2B5EF4-FFF2-40B4-BE49-F238E27FC236}">
                <a16:creationId xmlns:a16="http://schemas.microsoft.com/office/drawing/2014/main" xmlns="" id="{C967C9F1-E9B4-3224-824C-610CE30FDD57}"/>
              </a:ext>
            </a:extLst>
          </p:cNvPr>
          <p:cNvPicPr>
            <a:picLocks noGrp="1" noChangeAspect="1"/>
          </p:cNvPicPr>
          <p:nvPr>
            <p:ph sz="half" idx="1"/>
          </p:nvPr>
        </p:nvPicPr>
        <p:blipFill>
          <a:blip r:embed="rId2" cstate="print">
            <a:extLst>
              <a:ext uri="{28A0092B-C50C-407E-A947-70E740481C1C}">
                <a14:useLocalDpi xmlns:a14="http://schemas.microsoft.com/office/drawing/2010/main" xmlns="" val="0"/>
              </a:ext>
            </a:extLst>
          </a:blip>
          <a:stretch>
            <a:fillRect/>
          </a:stretch>
        </p:blipFill>
        <p:spPr>
          <a:xfrm>
            <a:off x="838202" y="1461778"/>
            <a:ext cx="5181600" cy="3893518"/>
          </a:xfrm>
        </p:spPr>
      </p:pic>
      <p:sp>
        <p:nvSpPr>
          <p:cNvPr id="4" name="Content Placeholder 3">
            <a:extLst>
              <a:ext uri="{FF2B5EF4-FFF2-40B4-BE49-F238E27FC236}">
                <a16:creationId xmlns:a16="http://schemas.microsoft.com/office/drawing/2014/main" xmlns="" id="{7276F00A-8001-6528-B7F6-70A71A2B5140}"/>
              </a:ext>
            </a:extLst>
          </p:cNvPr>
          <p:cNvSpPr>
            <a:spLocks noGrp="1"/>
          </p:cNvSpPr>
          <p:nvPr>
            <p:ph sz="half" idx="2"/>
          </p:nvPr>
        </p:nvSpPr>
        <p:spPr>
          <a:xfrm>
            <a:off x="6172199" y="1461778"/>
            <a:ext cx="5181600" cy="4351338"/>
          </a:xfrm>
        </p:spPr>
        <p:txBody>
          <a:bodyPr>
            <a:normAutofit lnSpcReduction="10000"/>
          </a:bodyPr>
          <a:lstStyle/>
          <a:p>
            <a:pPr marL="0" indent="0">
              <a:buNone/>
            </a:pPr>
            <a:r>
              <a:rPr lang="en-US" b="0" i="0" dirty="0">
                <a:solidFill>
                  <a:schemeClr val="bg1"/>
                </a:solidFill>
                <a:effectLst/>
                <a:latin typeface="Source Sans Pro" panose="020B0503030403020204" pitchFamily="34" charset="0"/>
              </a:rPr>
              <a:t>1727 </a:t>
            </a:r>
            <a:r>
              <a:rPr lang="en-US" b="0" i="0" dirty="0">
                <a:solidFill>
                  <a:srgbClr val="36322D"/>
                </a:solidFill>
                <a:effectLst/>
                <a:latin typeface="Source Sans Pro" panose="020B0503030403020204" pitchFamily="34" charset="0"/>
              </a:rPr>
              <a:t>–</a:t>
            </a:r>
            <a:r>
              <a:rPr lang="en-US" dirty="0"/>
              <a:t/>
            </a:r>
            <a:br>
              <a:rPr lang="en-US" dirty="0"/>
            </a:br>
            <a:r>
              <a:rPr lang="en-US" b="0" i="0" dirty="0">
                <a:solidFill>
                  <a:schemeClr val="bg1"/>
                </a:solidFill>
                <a:effectLst/>
                <a:latin typeface="Source Sans Pro" panose="020B0503030403020204" pitchFamily="34" charset="0"/>
              </a:rPr>
              <a:t>Here </a:t>
            </a:r>
            <a:r>
              <a:rPr lang="en-US" b="0" i="0" dirty="0" err="1">
                <a:solidFill>
                  <a:schemeClr val="bg1"/>
                </a:solidFill>
                <a:effectLst/>
                <a:latin typeface="Source Sans Pro" panose="020B0503030403020204" pitchFamily="34" charset="0"/>
              </a:rPr>
              <a:t>Lyes</a:t>
            </a:r>
            <a:r>
              <a:rPr lang="en-US" b="0" i="0" dirty="0">
                <a:solidFill>
                  <a:schemeClr val="bg1"/>
                </a:solidFill>
                <a:effectLst/>
                <a:latin typeface="Source Sans Pro" panose="020B0503030403020204" pitchFamily="34" charset="0"/>
              </a:rPr>
              <a:t> the Corpse of</a:t>
            </a:r>
            <a:r>
              <a:rPr lang="en-US" dirty="0">
                <a:solidFill>
                  <a:schemeClr val="bg1"/>
                </a:solidFill>
              </a:rPr>
              <a:t/>
            </a:r>
            <a:br>
              <a:rPr lang="en-US" dirty="0">
                <a:solidFill>
                  <a:schemeClr val="bg1"/>
                </a:solidFill>
              </a:rPr>
            </a:br>
            <a:r>
              <a:rPr lang="en-US" b="0" i="0" dirty="0">
                <a:solidFill>
                  <a:schemeClr val="bg1"/>
                </a:solidFill>
                <a:effectLst/>
                <a:latin typeface="Source Sans Pro" panose="020B0503030403020204" pitchFamily="34" charset="0"/>
              </a:rPr>
              <a:t>MARGARET SHIELD Daughter of</a:t>
            </a:r>
            <a:r>
              <a:rPr lang="en-US" dirty="0">
                <a:solidFill>
                  <a:schemeClr val="bg1"/>
                </a:solidFill>
              </a:rPr>
              <a:t/>
            </a:r>
            <a:br>
              <a:rPr lang="en-US" dirty="0">
                <a:solidFill>
                  <a:schemeClr val="bg1"/>
                </a:solidFill>
              </a:rPr>
            </a:br>
            <a:r>
              <a:rPr lang="en-US" b="0" i="0" dirty="0">
                <a:solidFill>
                  <a:schemeClr val="bg1"/>
                </a:solidFill>
                <a:effectLst/>
                <a:latin typeface="Source Sans Pro" panose="020B0503030403020204" pitchFamily="34" charset="0"/>
              </a:rPr>
              <a:t>John Shield, Younger in </a:t>
            </a:r>
            <a:r>
              <a:rPr lang="en-US" b="0" i="0" dirty="0" err="1">
                <a:solidFill>
                  <a:schemeClr val="bg1"/>
                </a:solidFill>
                <a:effectLst/>
                <a:latin typeface="Source Sans Pro" panose="020B0503030403020204" pitchFamily="34" charset="0"/>
              </a:rPr>
              <a:t>Carlumbie</a:t>
            </a:r>
            <a:r>
              <a:rPr lang="en-US" dirty="0">
                <a:solidFill>
                  <a:schemeClr val="bg1"/>
                </a:solidFill>
              </a:rPr>
              <a:t/>
            </a:r>
            <a:br>
              <a:rPr lang="en-US" dirty="0">
                <a:solidFill>
                  <a:schemeClr val="bg1"/>
                </a:solidFill>
              </a:rPr>
            </a:br>
            <a:r>
              <a:rPr lang="en-US" b="0" i="0" dirty="0">
                <a:solidFill>
                  <a:schemeClr val="bg1"/>
                </a:solidFill>
                <a:effectLst/>
                <a:latin typeface="Source Sans Pro" panose="020B0503030403020204" pitchFamily="34" charset="0"/>
              </a:rPr>
              <a:t>Died 3 July 1727 Her age 24 years.</a:t>
            </a:r>
            <a:r>
              <a:rPr lang="en-US" dirty="0">
                <a:solidFill>
                  <a:schemeClr val="bg1"/>
                </a:solidFill>
              </a:rPr>
              <a:t/>
            </a:r>
            <a:br>
              <a:rPr lang="en-US" dirty="0">
                <a:solidFill>
                  <a:schemeClr val="bg1"/>
                </a:solidFill>
              </a:rPr>
            </a:br>
            <a:r>
              <a:rPr lang="en-US" b="0" i="0" dirty="0">
                <a:solidFill>
                  <a:schemeClr val="bg1"/>
                </a:solidFill>
                <a:effectLst/>
                <a:latin typeface="Source Sans Pro" panose="020B0503030403020204" pitchFamily="34" charset="0"/>
              </a:rPr>
              <a:t>Also THOMAS BARCLAY her brother</a:t>
            </a:r>
            <a:r>
              <a:rPr lang="en-US" dirty="0">
                <a:solidFill>
                  <a:schemeClr val="bg1"/>
                </a:solidFill>
              </a:rPr>
              <a:t/>
            </a:r>
            <a:br>
              <a:rPr lang="en-US" dirty="0">
                <a:solidFill>
                  <a:schemeClr val="bg1"/>
                </a:solidFill>
              </a:rPr>
            </a:br>
            <a:r>
              <a:rPr lang="en-US" b="0" i="0" dirty="0">
                <a:solidFill>
                  <a:schemeClr val="bg1"/>
                </a:solidFill>
                <a:effectLst/>
                <a:latin typeface="Source Sans Pro" panose="020B0503030403020204" pitchFamily="34" charset="0"/>
              </a:rPr>
              <a:t>Who died January the Third 1720</a:t>
            </a:r>
            <a:endParaRPr lang="en-US" dirty="0">
              <a:solidFill>
                <a:schemeClr val="bg1"/>
              </a:solidFill>
            </a:endParaRPr>
          </a:p>
        </p:txBody>
      </p:sp>
    </p:spTree>
    <p:extLst>
      <p:ext uri="{BB962C8B-B14F-4D97-AF65-F5344CB8AC3E}">
        <p14:creationId xmlns:p14="http://schemas.microsoft.com/office/powerpoint/2010/main" xmlns="" val="550277189"/>
      </p:ext>
    </p:extLst>
  </p:cSld>
  <p:clrMapOvr>
    <a:masterClrMapping/>
  </p:clrMapOvr>
  <p:timing>
    <p:tnLst>
      <p:par>
        <p:cTn id="1" dur="indefinite" restart="never" nodeType="tmRoot"/>
      </p:par>
    </p:tnLst>
  </p:timing>
</p:sld>
</file>

<file path=ppt/theme/_rels/them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7.jpeg"/></Relationships>
</file>

<file path=ppt/theme/_rels/theme7.xml.rels><?xml version="1.0" encoding="UTF-8" standalone="yes"?>
<Relationships xmlns="http://schemas.openxmlformats.org/package/2006/relationships"><Relationship Id="rId1" Type="http://schemas.openxmlformats.org/officeDocument/2006/relationships/image" Target="../media/image8.jpeg"/></Relationships>
</file>

<file path=ppt/theme/_rels/theme9.xml.rels><?xml version="1.0" encoding="UTF-8" standalone="yes"?>
<Relationships xmlns="http://schemas.openxmlformats.org/package/2006/relationships"><Relationship Id="rId1" Type="http://schemas.openxmlformats.org/officeDocument/2006/relationships/image" Target="../media/image13.jpeg"/></Relationships>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xmlns="" name="Slice" id="{0507925B-6AC9-4358-8E18-C330545D08F8}" vid="{13FEC7C6-62A9-40C4-99D2-581AACACAA2F}"/>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2013 - 2022 Theme" id="{62F939B6-93AF-4DB8-9C6B-D6C7DFDC589F}" vid="{4F46216B-77A9-411A-B9D3-5023FCB70208}"/>
    </a:ext>
  </a:extLst>
</a:theme>
</file>

<file path=ppt/theme/theme3.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4.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xmlns="" name="Damask" id="{F9A299A0-33D0-4E0F-9F3F-7163E3744208}" vid="{746EEEEA-FB6A-406B-B510-531588D54811}"/>
    </a:ext>
  </a:extLst>
</a:theme>
</file>

<file path=ppt/theme/theme7.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ppt/theme/theme8.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xmlns="" name="Atlas" id="{5156B0E4-0EB1-49FE-A26B-15F6F698AEC6}" vid="{508F7963-D0B5-43F7-BB2C-FCE3009C08EC}"/>
    </a:ext>
  </a:extLst>
</a:theme>
</file>

<file path=ppt/theme/theme9.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xmlns=""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otalTime>4538</TotalTime>
  <Words>1336</Words>
  <Application>Microsoft Office PowerPoint</Application>
  <PresentationFormat>Custom</PresentationFormat>
  <Paragraphs>185</Paragraphs>
  <Slides>64</Slides>
  <Notes>0</Notes>
  <HiddenSlides>0</HiddenSlides>
  <MMClips>0</MMClips>
  <ScaleCrop>false</ScaleCrop>
  <HeadingPairs>
    <vt:vector size="4" baseType="variant">
      <vt:variant>
        <vt:lpstr>Theme</vt:lpstr>
      </vt:variant>
      <vt:variant>
        <vt:i4>9</vt:i4>
      </vt:variant>
      <vt:variant>
        <vt:lpstr>Slide Titles</vt:lpstr>
      </vt:variant>
      <vt:variant>
        <vt:i4>64</vt:i4>
      </vt:variant>
    </vt:vector>
  </HeadingPairs>
  <TitlesOfParts>
    <vt:vector size="73" baseType="lpstr">
      <vt:lpstr>Slice</vt:lpstr>
      <vt:lpstr>1_Office Theme</vt:lpstr>
      <vt:lpstr>Facet</vt:lpstr>
      <vt:lpstr>Organic</vt:lpstr>
      <vt:lpstr>Office Theme</vt:lpstr>
      <vt:lpstr>Damask</vt:lpstr>
      <vt:lpstr>Ion</vt:lpstr>
      <vt:lpstr>Atlas</vt:lpstr>
      <vt:lpstr>Parallax</vt:lpstr>
      <vt:lpstr>THE INVENTION OF TEMPLE SPECTACLES</vt:lpstr>
      <vt:lpstr>Slide 2</vt:lpstr>
      <vt:lpstr>Nomenclature</vt:lpstr>
      <vt:lpstr>Can we verify or disprove Wikipedia’s claim?</vt:lpstr>
      <vt:lpstr>Edward Scarlett trade card, 1727 or earlier Bodleian Library, Oxford</vt:lpstr>
      <vt:lpstr>Ascended the throne as George II on June 11, 1727 </vt:lpstr>
      <vt:lpstr> Royal Warrant</vt:lpstr>
      <vt:lpstr>Kirkliston, 1727</vt:lpstr>
      <vt:lpstr>Slide 9</vt:lpstr>
      <vt:lpstr>Slide 10</vt:lpstr>
      <vt:lpstr>Slide 11</vt:lpstr>
      <vt:lpstr>Slide 12</vt:lpstr>
      <vt:lpstr>Slide 13</vt:lpstr>
      <vt:lpstr>1746 – Marc Thomin</vt:lpstr>
      <vt:lpstr>1749 – Aphakic temple spectacles purchased from James Mann II</vt:lpstr>
      <vt:lpstr>Slide 16</vt:lpstr>
      <vt:lpstr>Slide 17</vt:lpstr>
      <vt:lpstr>Public Ledger, May 8, 1760</vt:lpstr>
      <vt:lpstr>James Ayscough (1720-1759)</vt:lpstr>
      <vt:lpstr>Ayscough temple spectacles – 1752 (not mentioned in the 1750 edition)</vt:lpstr>
      <vt:lpstr>Newcastle Weekly Courant, September 22, 1753</vt:lpstr>
      <vt:lpstr>Slide 22</vt:lpstr>
      <vt:lpstr>Hans Burgkmair, ca. 1510</vt:lpstr>
      <vt:lpstr>Slide 24</vt:lpstr>
      <vt:lpstr> Pieter Bruegel the Elder, 1564</vt:lpstr>
      <vt:lpstr>Cornelis Cort, 1578</vt:lpstr>
      <vt:lpstr>Cords</vt:lpstr>
      <vt:lpstr>Bows - 1681</vt:lpstr>
      <vt:lpstr>Bows</vt:lpstr>
      <vt:lpstr>Wormleighton, St. Peter’s Church</vt:lpstr>
      <vt:lpstr>Slide 31</vt:lpstr>
      <vt:lpstr>Slide 32</vt:lpstr>
      <vt:lpstr>How to date the object</vt:lpstr>
      <vt:lpstr>Flip-top case dated 1702 “John D. Fisher”</vt:lpstr>
      <vt:lpstr>Jonathan Swift, Journal to Stella, 1710-1711</vt:lpstr>
      <vt:lpstr>Alas…</vt:lpstr>
      <vt:lpstr>Daily Post, March 3, 1721</vt:lpstr>
      <vt:lpstr>Slide 38</vt:lpstr>
      <vt:lpstr>Flip-top case dated 1726</vt:lpstr>
      <vt:lpstr>Does this represent an intermediate step?</vt:lpstr>
      <vt:lpstr>Sir Thomas Molyneux (1661-1733)</vt:lpstr>
      <vt:lpstr>Sir Thomas Molyneux</vt:lpstr>
      <vt:lpstr>Slide 43</vt:lpstr>
      <vt:lpstr>Why is this research so difficult?</vt:lpstr>
      <vt:lpstr>Modern views about the invention of temple spectacles</vt:lpstr>
      <vt:lpstr>But, how popular were they in the 18th century?</vt:lpstr>
      <vt:lpstr>Slide 47</vt:lpstr>
      <vt:lpstr>William Hogarth (active 1726-1761)</vt:lpstr>
      <vt:lpstr>1741 inventory</vt:lpstr>
      <vt:lpstr>1741 inventory</vt:lpstr>
      <vt:lpstr>Earliest illustration of temple spectacles in use</vt:lpstr>
      <vt:lpstr>Chardin self portraits</vt:lpstr>
      <vt:lpstr>Eyewitness account</vt:lpstr>
      <vt:lpstr>1809 – SHOCKED TO SEE SOMEONE WEARING SPECTACLES ON THE STREET</vt:lpstr>
      <vt:lpstr>Slide 55</vt:lpstr>
      <vt:lpstr>Slide 56</vt:lpstr>
      <vt:lpstr>Was cost a factor?</vt:lpstr>
      <vt:lpstr>Lack of popularity</vt:lpstr>
      <vt:lpstr>Slide 59</vt:lpstr>
      <vt:lpstr>Conclusions</vt:lpstr>
      <vt:lpstr>Slide 61</vt:lpstr>
      <vt:lpstr>Scarlett’s trade card lives on</vt:lpstr>
      <vt:lpstr>Slide 63</vt:lpstr>
      <vt:lpstr>TEMPLE SPECTACLES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TEMPLE SPECTACLES EDWARD SCARLETT</dc:title>
  <dc:creator>Charles Letocha</dc:creator>
  <cp:lastModifiedBy>Maureen</cp:lastModifiedBy>
  <cp:revision>165</cp:revision>
  <dcterms:created xsi:type="dcterms:W3CDTF">2024-02-11T18:08:04Z</dcterms:created>
  <dcterms:modified xsi:type="dcterms:W3CDTF">2024-04-27T00:33:26Z</dcterms:modified>
</cp:coreProperties>
</file>