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5" r:id="rId3"/>
    <p:sldId id="257" r:id="rId4"/>
    <p:sldId id="284" r:id="rId5"/>
    <p:sldId id="259" r:id="rId6"/>
    <p:sldId id="286" r:id="rId7"/>
    <p:sldId id="287" r:id="rId8"/>
    <p:sldId id="288" r:id="rId9"/>
    <p:sldId id="290" r:id="rId10"/>
    <p:sldId id="291" r:id="rId11"/>
    <p:sldId id="278" r:id="rId12"/>
    <p:sldId id="293" r:id="rId13"/>
    <p:sldId id="274" r:id="rId14"/>
    <p:sldId id="275" r:id="rId15"/>
    <p:sldId id="289" r:id="rId16"/>
    <p:sldId id="263" r:id="rId17"/>
    <p:sldId id="264" r:id="rId18"/>
    <p:sldId id="271" r:id="rId19"/>
    <p:sldId id="272" r:id="rId20"/>
    <p:sldId id="265" r:id="rId21"/>
    <p:sldId id="266" r:id="rId22"/>
    <p:sldId id="280" r:id="rId23"/>
    <p:sldId id="281" r:id="rId24"/>
    <p:sldId id="268"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B8F28-FB19-432E-9026-F5724288D5DC}" type="datetimeFigureOut">
              <a:rPr lang="en-US" smtClean="0"/>
              <a:t>4/21/2013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C2096-1A66-4181-BB81-6AE1E11B80D8}" type="slidenum">
              <a:rPr lang="en-US" smtClean="0"/>
              <a:t>‹#›</a:t>
            </a:fld>
            <a:endParaRPr lang="en-US"/>
          </a:p>
        </p:txBody>
      </p:sp>
    </p:spTree>
    <p:extLst>
      <p:ext uri="{BB962C8B-B14F-4D97-AF65-F5344CB8AC3E}">
        <p14:creationId xmlns:p14="http://schemas.microsoft.com/office/powerpoint/2010/main" val="21666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tiff"/><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tiff"/><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ntiquespectacl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ntiquespectacl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Autofit/>
          </a:bodyPr>
          <a:lstStyle/>
          <a:p>
            <a:r>
              <a:rPr lang="en-US" sz="6000" b="1" dirty="0" smtClean="0"/>
              <a:t>LINCOLN’S GLASSES -  </a:t>
            </a:r>
            <a:br>
              <a:rPr lang="en-US" sz="6000" b="1" dirty="0" smtClean="0"/>
            </a:br>
            <a:r>
              <a:rPr lang="en-US" sz="6000" b="1" dirty="0" smtClean="0"/>
              <a:t>A FRESH LOOK</a:t>
            </a:r>
            <a:endParaRPr lang="en-US" sz="6000" b="1" dirty="0"/>
          </a:p>
        </p:txBody>
      </p:sp>
      <p:sp>
        <p:nvSpPr>
          <p:cNvPr id="3" name="Subtitle 2"/>
          <p:cNvSpPr>
            <a:spLocks noGrp="1"/>
          </p:cNvSpPr>
          <p:nvPr>
            <p:ph type="subTitle" idx="1"/>
          </p:nvPr>
        </p:nvSpPr>
        <p:spPr>
          <a:xfrm>
            <a:off x="1371600" y="3657600"/>
            <a:ext cx="6400800" cy="1752600"/>
          </a:xfrm>
        </p:spPr>
        <p:txBody>
          <a:bodyPr>
            <a:normAutofit/>
          </a:bodyPr>
          <a:lstStyle/>
          <a:p>
            <a:pPr lvl="0" fontAlgn="base">
              <a:lnSpc>
                <a:spcPct val="90000"/>
              </a:lnSpc>
              <a:spcAft>
                <a:spcPct val="0"/>
              </a:spcAft>
            </a:pPr>
            <a:r>
              <a:rPr lang="en-US" sz="2400" b="1" kern="0" dirty="0">
                <a:solidFill>
                  <a:srgbClr val="C00000"/>
                </a:solidFill>
                <a:latin typeface="Arial"/>
                <a:sym typeface="Baskerville"/>
              </a:rPr>
              <a:t>Ocular Heritage Society </a:t>
            </a:r>
            <a:endParaRPr lang="en-US" sz="2400" b="1" kern="0" dirty="0" smtClean="0">
              <a:solidFill>
                <a:srgbClr val="C00000"/>
              </a:solidFill>
              <a:latin typeface="Arial"/>
              <a:sym typeface="Baskerville"/>
            </a:endParaRPr>
          </a:p>
          <a:p>
            <a:pPr lvl="0" fontAlgn="base">
              <a:lnSpc>
                <a:spcPct val="90000"/>
              </a:lnSpc>
              <a:spcAft>
                <a:spcPct val="0"/>
              </a:spcAft>
            </a:pPr>
            <a:r>
              <a:rPr lang="en-US" sz="2400" b="1" kern="0" dirty="0" smtClean="0">
                <a:solidFill>
                  <a:srgbClr val="C00000"/>
                </a:solidFill>
                <a:latin typeface="Arial"/>
                <a:sym typeface="Baskerville"/>
              </a:rPr>
              <a:t>Annual </a:t>
            </a:r>
            <a:r>
              <a:rPr lang="en-US" sz="2400" b="1" kern="0" dirty="0">
                <a:solidFill>
                  <a:srgbClr val="C00000"/>
                </a:solidFill>
                <a:latin typeface="Arial"/>
                <a:sym typeface="Baskerville"/>
              </a:rPr>
              <a:t>Meeting</a:t>
            </a:r>
          </a:p>
          <a:p>
            <a:pPr lvl="0" fontAlgn="base">
              <a:lnSpc>
                <a:spcPct val="90000"/>
              </a:lnSpc>
              <a:spcAft>
                <a:spcPct val="0"/>
              </a:spcAft>
            </a:pPr>
            <a:r>
              <a:rPr lang="en-US" sz="2400" b="1" kern="0" dirty="0">
                <a:solidFill>
                  <a:srgbClr val="C00000"/>
                </a:solidFill>
                <a:latin typeface="Arial"/>
              </a:rPr>
              <a:t>April </a:t>
            </a:r>
            <a:r>
              <a:rPr lang="en-US" sz="2400" b="1" kern="0" dirty="0" smtClean="0">
                <a:solidFill>
                  <a:srgbClr val="C00000"/>
                </a:solidFill>
                <a:latin typeface="Arial"/>
              </a:rPr>
              <a:t>27, 2013</a:t>
            </a:r>
            <a:endParaRPr lang="en-US" sz="2400" b="1" kern="0" dirty="0">
              <a:solidFill>
                <a:srgbClr val="C00000"/>
              </a:solidFill>
              <a:latin typeface="Arial"/>
            </a:endParaRPr>
          </a:p>
          <a:p>
            <a:pPr lvl="0" fontAlgn="base">
              <a:lnSpc>
                <a:spcPct val="90000"/>
              </a:lnSpc>
              <a:spcAft>
                <a:spcPct val="0"/>
              </a:spcAft>
            </a:pPr>
            <a:r>
              <a:rPr lang="en-US" sz="2400" b="1" kern="0" dirty="0" smtClean="0">
                <a:solidFill>
                  <a:srgbClr val="C00000"/>
                </a:solidFill>
                <a:latin typeface="Arial"/>
              </a:rPr>
              <a:t>Baltimore, Maryland</a:t>
            </a:r>
            <a:endParaRPr lang="en-US" sz="2400" b="1" kern="0" dirty="0">
              <a:solidFill>
                <a:srgbClr val="C00000"/>
              </a:solidFill>
              <a:latin typeface="Arial"/>
            </a:endParaRPr>
          </a:p>
        </p:txBody>
      </p:sp>
      <p:sp>
        <p:nvSpPr>
          <p:cNvPr id="4" name="TextBox 3"/>
          <p:cNvSpPr txBox="1"/>
          <p:nvPr/>
        </p:nvSpPr>
        <p:spPr>
          <a:xfrm>
            <a:off x="2667000" y="5791200"/>
            <a:ext cx="3659784" cy="461665"/>
          </a:xfrm>
          <a:prstGeom prst="rect">
            <a:avLst/>
          </a:prstGeom>
          <a:noFill/>
        </p:spPr>
        <p:txBody>
          <a:bodyPr wrap="none" rtlCol="0">
            <a:spAutoFit/>
          </a:bodyPr>
          <a:lstStyle/>
          <a:p>
            <a:r>
              <a:rPr lang="en-US" sz="2400" b="1" dirty="0" smtClean="0">
                <a:solidFill>
                  <a:srgbClr val="C00000"/>
                </a:solidFill>
                <a:latin typeface="Arial" pitchFamily="34" charset="0"/>
                <a:cs typeface="Arial" pitchFamily="34" charset="0"/>
              </a:rPr>
              <a:t>David A. Fleishman, MD</a:t>
            </a:r>
            <a:endParaRPr lang="en-US"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82273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Franklin and Co Opticians</a:t>
            </a:r>
            <a:br>
              <a:rPr lang="en-US" dirty="0" smtClean="0"/>
            </a:br>
            <a:r>
              <a:rPr lang="en-US" dirty="0" smtClean="0"/>
              <a:t>Washington, DC  Case</a:t>
            </a:r>
            <a:endParaRPr lang="en-US" dirty="0"/>
          </a:p>
        </p:txBody>
      </p:sp>
      <p:pic>
        <p:nvPicPr>
          <p:cNvPr id="2050" name="Picture 2" descr="C:\Users\David\Documents\0001  THE KEY ARCHIVES\COMPLETED - Abe Lincoln Glasses\1 FINAL WEBPAGE\9 Library of Congress - OK\6.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2447" r="7789" b="19427"/>
          <a:stretch/>
        </p:blipFill>
        <p:spPr bwMode="auto">
          <a:xfrm>
            <a:off x="6324600" y="3613727"/>
            <a:ext cx="1447800" cy="29394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1724085"/>
            <a:ext cx="4572000" cy="3908762"/>
          </a:xfrm>
          <a:prstGeom prst="rect">
            <a:avLst/>
          </a:prstGeom>
        </p:spPr>
        <p:txBody>
          <a:bodyPr>
            <a:spAutoFit/>
          </a:bodyPr>
          <a:lstStyle/>
          <a:p>
            <a:pPr marL="342900" lvl="0" indent="-342900">
              <a:spcBef>
                <a:spcPct val="20000"/>
              </a:spcBef>
              <a:buFont typeface="Arial" pitchFamily="34" charset="0"/>
              <a:buChar char="•"/>
            </a:pPr>
            <a:r>
              <a:rPr lang="en-US" sz="2000" dirty="0">
                <a:solidFill>
                  <a:srgbClr val="000000"/>
                </a:solidFill>
                <a:latin typeface="Arial"/>
                <a:ea typeface="Times New Roman"/>
              </a:rPr>
              <a:t>The original business of Franklin &amp; Co was founded by Morris I. Franklin in Philadelphia in the mid-1850s. Isaac </a:t>
            </a:r>
            <a:r>
              <a:rPr lang="en-US" sz="2000" dirty="0" err="1">
                <a:solidFill>
                  <a:srgbClr val="000000"/>
                </a:solidFill>
                <a:latin typeface="Arial"/>
                <a:ea typeface="Times New Roman"/>
              </a:rPr>
              <a:t>Heilprin</a:t>
            </a:r>
            <a:r>
              <a:rPr lang="en-US" sz="2000" dirty="0">
                <a:solidFill>
                  <a:srgbClr val="000000"/>
                </a:solidFill>
                <a:latin typeface="Arial"/>
                <a:ea typeface="Times New Roman"/>
              </a:rPr>
              <a:t> (1827-1900) was a co-founder and in 1861 the shop moved to Washington, DC. Abraham Lincoln entered that shop on May 4, 1864 and purchased eyeglasses and a case for himself for only $2.50</a:t>
            </a:r>
            <a:r>
              <a:rPr lang="en-US" sz="2000" dirty="0" smtClean="0">
                <a:solidFill>
                  <a:srgbClr val="000000"/>
                </a:solidFill>
                <a:latin typeface="Arial"/>
                <a:ea typeface="Times New Roman"/>
              </a:rPr>
              <a:t>.</a:t>
            </a:r>
          </a:p>
          <a:p>
            <a:pPr marL="342900" lvl="0" indent="-342900">
              <a:spcBef>
                <a:spcPct val="20000"/>
              </a:spcBef>
              <a:buFont typeface="Arial" pitchFamily="34" charset="0"/>
              <a:buChar char="•"/>
            </a:pPr>
            <a:endParaRPr lang="en-US" sz="2000" dirty="0">
              <a:solidFill>
                <a:srgbClr val="000000"/>
              </a:solidFill>
              <a:latin typeface="Arial"/>
            </a:endParaRPr>
          </a:p>
          <a:p>
            <a:pPr marL="342900" lvl="0" indent="-342900">
              <a:spcBef>
                <a:spcPct val="20000"/>
              </a:spcBef>
              <a:buFont typeface="Arial" pitchFamily="34" charset="0"/>
              <a:buChar char="•"/>
            </a:pPr>
            <a:r>
              <a:rPr lang="en-US" sz="2000" dirty="0" smtClean="0">
                <a:solidFill>
                  <a:srgbClr val="000000"/>
                </a:solidFill>
                <a:latin typeface="Arial"/>
              </a:rPr>
              <a:t>Where are the original specs?</a:t>
            </a:r>
            <a:endParaRPr lang="en-US" sz="2000" dirty="0">
              <a:solidFill>
                <a:prstClr val="black"/>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411"/>
          <a:stretch/>
        </p:blipFill>
        <p:spPr>
          <a:xfrm>
            <a:off x="6553200" y="1629508"/>
            <a:ext cx="1845112" cy="1598166"/>
          </a:xfrm>
          <a:prstGeom prst="rect">
            <a:avLst/>
          </a:prstGeom>
        </p:spPr>
      </p:pic>
    </p:spTree>
    <p:extLst>
      <p:ext uri="{BB962C8B-B14F-4D97-AF65-F5344CB8AC3E}">
        <p14:creationId xmlns:p14="http://schemas.microsoft.com/office/powerpoint/2010/main" val="366309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Check</a:t>
            </a:r>
            <a:endParaRPr lang="en-US" dirty="0"/>
          </a:p>
        </p:txBody>
      </p:sp>
      <p:sp>
        <p:nvSpPr>
          <p:cNvPr id="3" name="Content Placeholder 2"/>
          <p:cNvSpPr>
            <a:spLocks noGrp="1"/>
          </p:cNvSpPr>
          <p:nvPr>
            <p:ph idx="1"/>
          </p:nvPr>
        </p:nvSpPr>
        <p:spPr>
          <a:xfrm>
            <a:off x="457200" y="1493837"/>
            <a:ext cx="8229600" cy="4525963"/>
          </a:xfrm>
        </p:spPr>
        <p:txBody>
          <a:bodyPr>
            <a:normAutofit/>
          </a:bodyPr>
          <a:lstStyle/>
          <a:p>
            <a:r>
              <a:rPr lang="en-US" sz="1800" dirty="0">
                <a:solidFill>
                  <a:srgbClr val="000000"/>
                </a:solidFill>
                <a:latin typeface="Arial"/>
                <a:ea typeface="Times New Roman"/>
              </a:rPr>
              <a:t>The personal check with Lincoln’s signature was never cashed and a photocopy of it was displayed for many years in the window of that Washington, DC business. An article about the check appeared in a prominent optical journal in 1933. Franklin &amp; Co Opticians went out of business in the 1970s and the check itself then seemed to disappear. </a:t>
            </a:r>
          </a:p>
          <a:p>
            <a:r>
              <a:rPr lang="en-US" sz="1800" dirty="0" smtClean="0">
                <a:solidFill>
                  <a:srgbClr val="000000"/>
                </a:solidFill>
                <a:latin typeface="Arial"/>
                <a:ea typeface="Times New Roman"/>
              </a:rPr>
              <a:t>Check was actually handed down thru the family and placed in a bank safe. I tracked down the family and then the two people who inherited the check.</a:t>
            </a:r>
          </a:p>
          <a:p>
            <a:pPr lvl="0"/>
            <a:r>
              <a:rPr lang="en-US" sz="1800" dirty="0" smtClean="0">
                <a:solidFill>
                  <a:srgbClr val="000000"/>
                </a:solidFill>
                <a:latin typeface="Arial"/>
                <a:ea typeface="Times New Roman"/>
              </a:rPr>
              <a:t>Unfortunately in </a:t>
            </a:r>
            <a:r>
              <a:rPr lang="en-US" sz="1800" dirty="0">
                <a:solidFill>
                  <a:srgbClr val="000000"/>
                </a:solidFill>
                <a:latin typeface="Arial"/>
                <a:ea typeface="Times New Roman"/>
              </a:rPr>
              <a:t>2009 that </a:t>
            </a:r>
            <a:r>
              <a:rPr lang="en-US" sz="1800" dirty="0" smtClean="0">
                <a:solidFill>
                  <a:srgbClr val="000000"/>
                </a:solidFill>
                <a:latin typeface="Arial"/>
                <a:ea typeface="Times New Roman"/>
              </a:rPr>
              <a:t>May 4, 1864 check </a:t>
            </a:r>
            <a:r>
              <a:rPr lang="en-US" sz="1800" dirty="0">
                <a:solidFill>
                  <a:srgbClr val="000000"/>
                </a:solidFill>
                <a:latin typeface="Arial"/>
                <a:ea typeface="Times New Roman"/>
              </a:rPr>
              <a:t>was </a:t>
            </a:r>
            <a:r>
              <a:rPr lang="en-US" sz="1800" dirty="0" smtClean="0">
                <a:solidFill>
                  <a:srgbClr val="000000"/>
                </a:solidFill>
                <a:latin typeface="Arial"/>
                <a:ea typeface="Times New Roman"/>
              </a:rPr>
              <a:t>auctioned at a Dec. 2010 </a:t>
            </a:r>
            <a:r>
              <a:rPr lang="en-US" sz="1800" dirty="0">
                <a:solidFill>
                  <a:srgbClr val="000000"/>
                </a:solidFill>
                <a:latin typeface="Arial"/>
                <a:ea typeface="Times New Roman"/>
              </a:rPr>
              <a:t>Christie’s </a:t>
            </a:r>
            <a:r>
              <a:rPr lang="en-US" sz="1800" dirty="0" smtClean="0">
                <a:solidFill>
                  <a:srgbClr val="000000"/>
                </a:solidFill>
                <a:latin typeface="Arial"/>
                <a:ea typeface="Times New Roman"/>
              </a:rPr>
              <a:t>Sale. Believed </a:t>
            </a:r>
            <a:r>
              <a:rPr lang="en-US" sz="1800" dirty="0">
                <a:solidFill>
                  <a:srgbClr val="000000"/>
                </a:solidFill>
                <a:latin typeface="Arial"/>
                <a:ea typeface="Times New Roman"/>
              </a:rPr>
              <a:t>to be the only </a:t>
            </a:r>
            <a:r>
              <a:rPr lang="en-US" sz="1800" dirty="0" smtClean="0">
                <a:solidFill>
                  <a:srgbClr val="000000"/>
                </a:solidFill>
                <a:latin typeface="Arial"/>
                <a:ea typeface="Times New Roman"/>
              </a:rPr>
              <a:t>Lincoln </a:t>
            </a:r>
            <a:r>
              <a:rPr lang="en-US" sz="1800" dirty="0">
                <a:solidFill>
                  <a:srgbClr val="000000"/>
                </a:solidFill>
                <a:latin typeface="Arial"/>
                <a:ea typeface="Times New Roman"/>
              </a:rPr>
              <a:t>check that was never </a:t>
            </a:r>
            <a:r>
              <a:rPr lang="en-US" sz="1800" dirty="0" smtClean="0">
                <a:solidFill>
                  <a:srgbClr val="000000"/>
                </a:solidFill>
                <a:latin typeface="Arial"/>
                <a:ea typeface="Times New Roman"/>
              </a:rPr>
              <a:t>cashed. Too bad the Madison Funds (LOC) were not given the opportunity.</a:t>
            </a:r>
          </a:p>
          <a:p>
            <a:pPr lvl="0"/>
            <a:endParaRPr lang="en-US" sz="1800" dirty="0">
              <a:solidFill>
                <a:srgbClr val="000000"/>
              </a:solidFill>
              <a:latin typeface="Arial"/>
              <a:ea typeface="Times New Roman"/>
            </a:endParaRPr>
          </a:p>
          <a:p>
            <a:pPr lvl="0"/>
            <a:endParaRPr lang="en-US" sz="1800" dirty="0" smtClean="0">
              <a:solidFill>
                <a:srgbClr val="000000"/>
              </a:solidFill>
              <a:latin typeface="Arial"/>
              <a:ea typeface="Times New Roman"/>
            </a:endParaRPr>
          </a:p>
          <a:p>
            <a:pPr lvl="0"/>
            <a:endParaRPr lang="en-US" sz="1800" dirty="0">
              <a:solidFill>
                <a:srgbClr val="000000"/>
              </a:solidFill>
              <a:latin typeface="Arial"/>
              <a:ea typeface="Times New Roman"/>
            </a:endParaRPr>
          </a:p>
          <a:p>
            <a:pPr lvl="0"/>
            <a:endParaRPr lang="en-US" sz="1800" dirty="0" smtClean="0">
              <a:solidFill>
                <a:srgbClr val="000000"/>
              </a:solidFill>
              <a:latin typeface="Arial"/>
              <a:ea typeface="Times New Roman"/>
            </a:endParaRPr>
          </a:p>
          <a:p>
            <a:pPr lvl="0"/>
            <a:endParaRPr lang="en-US" sz="1800" dirty="0">
              <a:solidFill>
                <a:srgbClr val="000000"/>
              </a:solidFill>
              <a:latin typeface="Arial"/>
              <a:ea typeface="Times New Roman"/>
            </a:endParaRPr>
          </a:p>
          <a:p>
            <a:pPr lvl="0"/>
            <a:endParaRPr lang="en-US" sz="1800" dirty="0" smtClean="0">
              <a:solidFill>
                <a:srgbClr val="000000"/>
              </a:solidFill>
              <a:latin typeface="Arial"/>
              <a:ea typeface="Times New Roman"/>
            </a:endParaRPr>
          </a:p>
          <a:p>
            <a:pPr lvl="0"/>
            <a:endParaRPr lang="en-US" sz="1800" dirty="0">
              <a:solidFill>
                <a:srgbClr val="000000"/>
              </a:solidFill>
              <a:latin typeface="Arial"/>
              <a:ea typeface="Times New Roman"/>
            </a:endParaRPr>
          </a:p>
          <a:p>
            <a:endParaRPr lang="en-US" sz="1800" dirty="0" smtClean="0">
              <a:solidFill>
                <a:srgbClr val="000000"/>
              </a:solidFill>
              <a:latin typeface="Arial"/>
              <a:ea typeface="Times New Roman"/>
            </a:endParaRPr>
          </a:p>
          <a:p>
            <a:endParaRPr lang="en-US" sz="2000" dirty="0">
              <a:solidFill>
                <a:srgbClr val="000000"/>
              </a:solidFill>
              <a:latin typeface="Arial"/>
              <a:ea typeface="Times New Roman"/>
            </a:endParaRPr>
          </a:p>
          <a:p>
            <a:endParaRPr lang="en-US" sz="2000" dirty="0" smtClean="0">
              <a:solidFill>
                <a:srgbClr val="000000"/>
              </a:solidFill>
              <a:latin typeface="Arial"/>
              <a:ea typeface="Times New Roman"/>
            </a:endParaRPr>
          </a:p>
          <a:p>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572000"/>
            <a:ext cx="2057400" cy="154305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225" t="12577" r="16336" b="5947"/>
          <a:stretch/>
        </p:blipFill>
        <p:spPr>
          <a:xfrm>
            <a:off x="6553200" y="4495800"/>
            <a:ext cx="1763486" cy="162197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5395" t="18719" r="13300" b="26847"/>
          <a:stretch/>
        </p:blipFill>
        <p:spPr>
          <a:xfrm>
            <a:off x="2937270" y="4461421"/>
            <a:ext cx="3387330" cy="1939379"/>
          </a:xfrm>
          <a:prstGeom prst="rect">
            <a:avLst/>
          </a:prstGeom>
        </p:spPr>
      </p:pic>
    </p:spTree>
    <p:extLst>
      <p:ext uri="{BB962C8B-B14F-4D97-AF65-F5344CB8AC3E}">
        <p14:creationId xmlns:p14="http://schemas.microsoft.com/office/powerpoint/2010/main" val="294772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vid\Documents\0001  THE KEY ARCHIVES\COMPLETED - Abe Lincoln Glasses\1 FINAL WEBPAGE\9 Library of Congress - OK\Road trip south, November 2011 02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394"/>
          <a:stretch/>
        </p:blipFill>
        <p:spPr bwMode="auto">
          <a:xfrm>
            <a:off x="503005" y="3962400"/>
            <a:ext cx="3478904" cy="225969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vid\Documents\0001  THE KEY ARCHIVES\COMPLETED - Abe Lincoln Glasses\1 FINAL WEBPAGE\9 Library of Congress - OK\Road trip south, November 2011 0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91" t="21265" r="5584" b="23131"/>
          <a:stretch/>
        </p:blipFill>
        <p:spPr bwMode="auto">
          <a:xfrm>
            <a:off x="950752" y="1719944"/>
            <a:ext cx="2478248" cy="1328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533400"/>
            <a:ext cx="8229600" cy="1143000"/>
          </a:xfrm>
        </p:spPr>
        <p:txBody>
          <a:bodyPr>
            <a:normAutofit fontScale="90000"/>
          </a:bodyPr>
          <a:lstStyle/>
          <a:p>
            <a:pPr lvl="0">
              <a:lnSpc>
                <a:spcPct val="115000"/>
              </a:lnSpc>
              <a:spcBef>
                <a:spcPts val="0"/>
              </a:spcBef>
              <a:spcAft>
                <a:spcPts val="1000"/>
              </a:spcAft>
            </a:pPr>
            <a:r>
              <a:rPr lang="en-US" dirty="0"/>
              <a:t/>
            </a:r>
            <a:br>
              <a:rPr lang="en-US" dirty="0"/>
            </a:br>
            <a:r>
              <a:rPr lang="en-US" sz="3100" dirty="0">
                <a:solidFill>
                  <a:prstClr val="black"/>
                </a:solidFill>
              </a:rPr>
              <a:t>B&amp;W specs- </a:t>
            </a:r>
            <a:r>
              <a:rPr lang="en-US" sz="3100" dirty="0" smtClean="0"/>
              <a:t>Exam – the back of the nose bridge</a:t>
            </a:r>
            <a:br>
              <a:rPr lang="en-US" sz="3100" dirty="0" smtClean="0"/>
            </a:br>
            <a:r>
              <a:rPr lang="en-US" sz="2200" dirty="0" smtClean="0">
                <a:solidFill>
                  <a:srgbClr val="C00000"/>
                </a:solidFill>
              </a:rPr>
              <a:t>previously seen by only a very small number of people</a:t>
            </a:r>
            <a:r>
              <a:rPr lang="en-US" sz="3100" dirty="0" smtClean="0"/>
              <a:t/>
            </a:r>
            <a:br>
              <a:rPr lang="en-US" sz="3100" dirty="0" smtClean="0"/>
            </a:br>
            <a:r>
              <a:rPr lang="en-US" sz="1800" dirty="0">
                <a:solidFill>
                  <a:prstClr val="black"/>
                </a:solidFill>
                <a:ea typeface="Calibri"/>
                <a:cs typeface="Times New Roman"/>
              </a:rPr>
              <a:t/>
            </a:r>
            <a:br>
              <a:rPr lang="en-US" sz="1800" dirty="0">
                <a:solidFill>
                  <a:prstClr val="black"/>
                </a:solidFill>
                <a:ea typeface="Calibri"/>
                <a:cs typeface="Times New Roman"/>
              </a:rPr>
            </a:br>
            <a:endParaRPr lang="en-US" dirty="0"/>
          </a:p>
        </p:txBody>
      </p:sp>
      <p:pic>
        <p:nvPicPr>
          <p:cNvPr id="3076" name="Picture 4" descr="C:\Users\David\Documents\0001  THE KEY ARCHIVES\COMPLETED - Abe Lincoln Glasses\1 FINAL WEBPAGE\9 Library of Congress - OK\library of congress 0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1" r="23747"/>
          <a:stretch/>
        </p:blipFill>
        <p:spPr bwMode="auto">
          <a:xfrm>
            <a:off x="4971054" y="1600201"/>
            <a:ext cx="3519803"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1874" y="6248400"/>
            <a:ext cx="1190839" cy="369332"/>
          </a:xfrm>
          <a:prstGeom prst="rect">
            <a:avLst/>
          </a:prstGeom>
          <a:noFill/>
        </p:spPr>
        <p:txBody>
          <a:bodyPr wrap="none" rtlCol="0">
            <a:spAutoFit/>
          </a:bodyPr>
          <a:lstStyle/>
          <a:p>
            <a:pPr algn="just"/>
            <a:r>
              <a:rPr lang="en-US" dirty="0" smtClean="0"/>
              <a:t>“Jan 1859”</a:t>
            </a:r>
            <a:endParaRPr lang="en-US" dirty="0"/>
          </a:p>
        </p:txBody>
      </p:sp>
      <p:sp>
        <p:nvSpPr>
          <p:cNvPr id="3" name="TextBox 2"/>
          <p:cNvSpPr txBox="1"/>
          <p:nvPr/>
        </p:nvSpPr>
        <p:spPr>
          <a:xfrm>
            <a:off x="4876707" y="6019800"/>
            <a:ext cx="3621569" cy="738664"/>
          </a:xfrm>
          <a:prstGeom prst="rect">
            <a:avLst/>
          </a:prstGeom>
          <a:noFill/>
        </p:spPr>
        <p:txBody>
          <a:bodyPr wrap="none" rtlCol="0">
            <a:spAutoFit/>
          </a:bodyPr>
          <a:lstStyle/>
          <a:p>
            <a:r>
              <a:rPr lang="en-US" sz="1400" i="1" dirty="0" smtClean="0">
                <a:solidFill>
                  <a:srgbClr val="C00000"/>
                </a:solidFill>
              </a:rPr>
              <a:t>**three others in gold are known, also with a </a:t>
            </a:r>
          </a:p>
          <a:p>
            <a:r>
              <a:rPr lang="en-US" sz="1400" i="1" dirty="0" smtClean="0">
                <a:solidFill>
                  <a:srgbClr val="C00000"/>
                </a:solidFill>
              </a:rPr>
              <a:t>patent date. Then two more are in blued steel, </a:t>
            </a:r>
          </a:p>
          <a:p>
            <a:r>
              <a:rPr lang="en-US" sz="1400" i="1" dirty="0" smtClean="0">
                <a:solidFill>
                  <a:srgbClr val="C00000"/>
                </a:solidFill>
              </a:rPr>
              <a:t>probably from a later time (BOA Museum).</a:t>
            </a:r>
            <a:endParaRPr lang="en-US" sz="1400" i="1" dirty="0">
              <a:solidFill>
                <a:srgbClr val="C00000"/>
              </a:solidFill>
            </a:endParaRPr>
          </a:p>
        </p:txBody>
      </p:sp>
      <p:sp>
        <p:nvSpPr>
          <p:cNvPr id="5" name="TextBox 4"/>
          <p:cNvSpPr txBox="1"/>
          <p:nvPr/>
        </p:nvSpPr>
        <p:spPr>
          <a:xfrm>
            <a:off x="5410200" y="5040868"/>
            <a:ext cx="2589042" cy="369332"/>
          </a:xfrm>
          <a:prstGeom prst="rect">
            <a:avLst/>
          </a:prstGeom>
          <a:noFill/>
        </p:spPr>
        <p:txBody>
          <a:bodyPr wrap="none" rtlCol="0">
            <a:spAutoFit/>
          </a:bodyPr>
          <a:lstStyle/>
          <a:p>
            <a:r>
              <a:rPr lang="en-US" dirty="0" smtClean="0"/>
              <a:t>Oct 30, 2011 examination</a:t>
            </a:r>
            <a:endParaRPr lang="en-US" dirty="0"/>
          </a:p>
        </p:txBody>
      </p:sp>
      <p:sp>
        <p:nvSpPr>
          <p:cNvPr id="6" name="TextBox 5"/>
          <p:cNvSpPr txBox="1"/>
          <p:nvPr/>
        </p:nvSpPr>
        <p:spPr>
          <a:xfrm>
            <a:off x="1737797" y="3059668"/>
            <a:ext cx="1005403" cy="369332"/>
          </a:xfrm>
          <a:prstGeom prst="rect">
            <a:avLst/>
          </a:prstGeom>
          <a:noFill/>
        </p:spPr>
        <p:txBody>
          <a:bodyPr wrap="none" rtlCol="0">
            <a:spAutoFit/>
          </a:bodyPr>
          <a:lstStyle/>
          <a:p>
            <a:r>
              <a:rPr lang="en-US" dirty="0" smtClean="0"/>
              <a:t>+2.00 </a:t>
            </a:r>
            <a:r>
              <a:rPr lang="en-US" dirty="0" err="1" smtClean="0"/>
              <a:t>ou</a:t>
            </a:r>
            <a:endParaRPr lang="en-US" dirty="0"/>
          </a:p>
        </p:txBody>
      </p:sp>
    </p:spTree>
    <p:extLst>
      <p:ext uri="{BB962C8B-B14F-4D97-AF65-F5344CB8AC3E}">
        <p14:creationId xmlns:p14="http://schemas.microsoft.com/office/powerpoint/2010/main" val="82377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Burt &amp; Willard Patent</a:t>
            </a:r>
            <a:endParaRPr lang="en-US" dirty="0"/>
          </a:p>
        </p:txBody>
      </p:sp>
      <p:sp>
        <p:nvSpPr>
          <p:cNvPr id="3" name="Content Placeholder 2"/>
          <p:cNvSpPr>
            <a:spLocks noGrp="1"/>
          </p:cNvSpPr>
          <p:nvPr>
            <p:ph idx="1"/>
          </p:nvPr>
        </p:nvSpPr>
        <p:spPr/>
        <p:txBody>
          <a:bodyPr>
            <a:normAutofit fontScale="25000" lnSpcReduction="20000"/>
          </a:bodyPr>
          <a:lstStyle/>
          <a:p>
            <a:pPr marL="0" marR="0">
              <a:lnSpc>
                <a:spcPct val="115000"/>
              </a:lnSpc>
              <a:spcBef>
                <a:spcPts val="0"/>
              </a:spcBef>
              <a:spcAft>
                <a:spcPts val="1000"/>
              </a:spcAft>
            </a:pPr>
            <a:r>
              <a:rPr lang="en-US" sz="5600" dirty="0" smtClean="0">
                <a:ea typeface="Calibri"/>
                <a:cs typeface="Times New Roman"/>
              </a:rPr>
              <a:t>“NEAT</a:t>
            </a:r>
            <a:r>
              <a:rPr lang="en-US" sz="5600" dirty="0">
                <a:ea typeface="Calibri"/>
                <a:cs typeface="Times New Roman"/>
              </a:rPr>
              <a:t>….ELEGANT….COMPACT….MOST CONVENIENT AND SNUGLY PORTABLE EVER BEFORE INVENTED”         </a:t>
            </a:r>
            <a:endParaRPr lang="en-US" sz="5600" dirty="0" smtClean="0">
              <a:ea typeface="Calibri"/>
              <a:cs typeface="Times New Roman"/>
            </a:endParaRPr>
          </a:p>
          <a:p>
            <a:pPr marL="0" marR="0">
              <a:lnSpc>
                <a:spcPct val="115000"/>
              </a:lnSpc>
              <a:spcBef>
                <a:spcPts val="0"/>
              </a:spcBef>
              <a:spcAft>
                <a:spcPts val="1000"/>
              </a:spcAft>
            </a:pPr>
            <a:endParaRPr lang="en-US" sz="5600" dirty="0">
              <a:ea typeface="Calibri"/>
              <a:cs typeface="Times New Roman"/>
            </a:endParaRPr>
          </a:p>
          <a:p>
            <a:pPr marL="0" marR="0" indent="0">
              <a:lnSpc>
                <a:spcPct val="115000"/>
              </a:lnSpc>
              <a:spcBef>
                <a:spcPts val="0"/>
              </a:spcBef>
              <a:spcAft>
                <a:spcPts val="1000"/>
              </a:spcAft>
              <a:buNone/>
            </a:pPr>
            <a:r>
              <a:rPr lang="en-US" sz="5600" dirty="0">
                <a:ea typeface="Calibri"/>
                <a:cs typeface="Times New Roman"/>
              </a:rPr>
              <a:t>              </a:t>
            </a:r>
            <a:r>
              <a:rPr lang="en-US" sz="5600" dirty="0" smtClean="0">
                <a:ea typeface="Calibri"/>
                <a:cs typeface="Times New Roman"/>
              </a:rPr>
              <a:t>            </a:t>
            </a:r>
          </a:p>
          <a:p>
            <a:pPr marL="0" marR="0" indent="0">
              <a:lnSpc>
                <a:spcPct val="115000"/>
              </a:lnSpc>
              <a:spcBef>
                <a:spcPts val="0"/>
              </a:spcBef>
              <a:spcAft>
                <a:spcPts val="1000"/>
              </a:spcAft>
              <a:buNone/>
            </a:pPr>
            <a:r>
              <a:rPr lang="en-US" sz="5600" dirty="0" smtClean="0">
                <a:ea typeface="Calibri"/>
                <a:cs typeface="Times New Roman"/>
              </a:rPr>
              <a:t>                     </a:t>
            </a:r>
          </a:p>
          <a:p>
            <a:pPr marL="0" marR="0" indent="0">
              <a:lnSpc>
                <a:spcPct val="115000"/>
              </a:lnSpc>
              <a:spcBef>
                <a:spcPts val="0"/>
              </a:spcBef>
              <a:spcAft>
                <a:spcPts val="1000"/>
              </a:spcAft>
              <a:buNone/>
            </a:pPr>
            <a:endParaRPr lang="en-US" sz="5600" dirty="0">
              <a:ea typeface="Calibri"/>
              <a:cs typeface="Times New Roman"/>
            </a:endParaRPr>
          </a:p>
          <a:p>
            <a:pPr marL="0" marR="0" indent="0">
              <a:lnSpc>
                <a:spcPct val="115000"/>
              </a:lnSpc>
              <a:spcBef>
                <a:spcPts val="0"/>
              </a:spcBef>
              <a:spcAft>
                <a:spcPts val="1000"/>
              </a:spcAft>
              <a:buNone/>
            </a:pPr>
            <a:r>
              <a:rPr lang="en-US" sz="5600" dirty="0" smtClean="0">
                <a:ea typeface="Calibri"/>
                <a:cs typeface="Times New Roman"/>
              </a:rPr>
              <a:t>                                  </a:t>
            </a:r>
          </a:p>
          <a:p>
            <a:pPr marL="0" marR="0" indent="0">
              <a:lnSpc>
                <a:spcPct val="115000"/>
              </a:lnSpc>
              <a:spcBef>
                <a:spcPts val="0"/>
              </a:spcBef>
              <a:spcAft>
                <a:spcPts val="1000"/>
              </a:spcAft>
              <a:buNone/>
            </a:pPr>
            <a:r>
              <a:rPr lang="en-US" sz="5600" dirty="0">
                <a:ea typeface="Calibri"/>
                <a:cs typeface="Times New Roman"/>
              </a:rPr>
              <a:t> </a:t>
            </a:r>
            <a:r>
              <a:rPr lang="en-US" sz="5600" dirty="0" smtClean="0">
                <a:ea typeface="Calibri"/>
                <a:cs typeface="Times New Roman"/>
              </a:rPr>
              <a:t>                                                                 </a:t>
            </a:r>
            <a:r>
              <a:rPr lang="en-US" sz="6400" dirty="0" smtClean="0">
                <a:ea typeface="Calibri"/>
                <a:cs typeface="Times New Roman"/>
              </a:rPr>
              <a:t>Jan </a:t>
            </a:r>
            <a:r>
              <a:rPr lang="en-US" sz="6400" dirty="0">
                <a:ea typeface="Calibri"/>
                <a:cs typeface="Times New Roman"/>
              </a:rPr>
              <a:t>4, </a:t>
            </a:r>
            <a:r>
              <a:rPr lang="en-US" sz="6400" dirty="0" smtClean="0">
                <a:ea typeface="Calibri"/>
                <a:cs typeface="Times New Roman"/>
              </a:rPr>
              <a:t>1859, Patent </a:t>
            </a:r>
            <a:r>
              <a:rPr lang="en-US" sz="6400" dirty="0">
                <a:ea typeface="Calibri"/>
                <a:cs typeface="Times New Roman"/>
              </a:rPr>
              <a:t>#</a:t>
            </a:r>
            <a:r>
              <a:rPr lang="en-US" sz="6400" dirty="0" smtClean="0">
                <a:ea typeface="Calibri"/>
                <a:cs typeface="Times New Roman"/>
              </a:rPr>
              <a:t>22485</a:t>
            </a:r>
          </a:p>
          <a:p>
            <a:pPr marL="0" marR="0" indent="0">
              <a:lnSpc>
                <a:spcPct val="115000"/>
              </a:lnSpc>
              <a:spcBef>
                <a:spcPts val="0"/>
              </a:spcBef>
              <a:spcAft>
                <a:spcPts val="1000"/>
              </a:spcAft>
              <a:buNone/>
            </a:pPr>
            <a:r>
              <a:rPr lang="en-US" sz="5600" dirty="0" smtClean="0">
                <a:solidFill>
                  <a:srgbClr val="000000"/>
                </a:solidFill>
                <a:latin typeface="Arial"/>
                <a:ea typeface="Times New Roman"/>
              </a:rPr>
              <a:t>“</a:t>
            </a:r>
            <a:r>
              <a:rPr lang="en-US" sz="5600" i="1" dirty="0">
                <a:solidFill>
                  <a:srgbClr val="C00000"/>
                </a:solidFill>
                <a:latin typeface="Arial"/>
                <a:ea typeface="Times New Roman"/>
              </a:rPr>
              <a:t>So constructed as to allow the folding together of the glass frame and the short temple bows and cups, forming one of the most convenient and snugly portable spectacles for use and for the pocket ever before invented or used</a:t>
            </a:r>
            <a:r>
              <a:rPr lang="en-US" sz="5600" i="1" dirty="0" smtClean="0">
                <a:solidFill>
                  <a:srgbClr val="C00000"/>
                </a:solidFill>
                <a:latin typeface="Arial"/>
                <a:ea typeface="Times New Roman"/>
              </a:rPr>
              <a:t>”.</a:t>
            </a:r>
            <a:endParaRPr lang="en-US" sz="5600" i="1" dirty="0">
              <a:solidFill>
                <a:srgbClr val="C00000"/>
              </a:solidFill>
              <a:latin typeface="Arial"/>
              <a:ea typeface="Times New Roman"/>
            </a:endParaRPr>
          </a:p>
          <a:p>
            <a:pPr marL="0" lvl="0" indent="0">
              <a:buNone/>
            </a:pPr>
            <a:r>
              <a:rPr lang="en-US" sz="5600" dirty="0">
                <a:solidFill>
                  <a:srgbClr val="000000"/>
                </a:solidFill>
                <a:latin typeface="Arial"/>
                <a:ea typeface="Times New Roman"/>
              </a:rPr>
              <a:t>John Burt of Hartford, Conn. and William W. Willard of Syracuse, NY. </a:t>
            </a:r>
          </a:p>
          <a:p>
            <a:pPr marL="0" lvl="0" indent="0">
              <a:buNone/>
            </a:pPr>
            <a:r>
              <a:rPr lang="en-US" sz="5600" dirty="0">
                <a:solidFill>
                  <a:srgbClr val="000000"/>
                </a:solidFill>
                <a:latin typeface="Arial"/>
                <a:ea typeface="Times New Roman"/>
              </a:rPr>
              <a:t>These glasses were sold from 1860 to as late as 1867. </a:t>
            </a:r>
            <a:endParaRPr lang="en-US" sz="5600" dirty="0" smtClean="0">
              <a:solidFill>
                <a:srgbClr val="000000"/>
              </a:solidFill>
              <a:latin typeface="Arial"/>
              <a:ea typeface="Times New Roman"/>
            </a:endParaRPr>
          </a:p>
          <a:p>
            <a:pPr marL="0" lvl="0" indent="0">
              <a:buNone/>
            </a:pPr>
            <a:endParaRPr lang="en-US" sz="5600" dirty="0">
              <a:solidFill>
                <a:srgbClr val="000000"/>
              </a:solidFill>
              <a:latin typeface="Arial"/>
              <a:ea typeface="Times New Roman"/>
            </a:endParaRPr>
          </a:p>
          <a:p>
            <a:pPr marL="0" lvl="0" indent="0">
              <a:lnSpc>
                <a:spcPct val="115000"/>
              </a:lnSpc>
              <a:spcBef>
                <a:spcPts val="0"/>
              </a:spcBef>
              <a:spcAft>
                <a:spcPts val="1000"/>
              </a:spcAft>
              <a:buNone/>
            </a:pPr>
            <a:r>
              <a:rPr lang="en-US" sz="5600" b="1" i="1" dirty="0" smtClean="0">
                <a:solidFill>
                  <a:srgbClr val="C00000"/>
                </a:solidFill>
                <a:latin typeface="Arial"/>
                <a:ea typeface="Times New Roman"/>
                <a:cs typeface="Times New Roman"/>
              </a:rPr>
              <a:t>***The </a:t>
            </a:r>
            <a:r>
              <a:rPr lang="en-US" sz="5600" b="1" i="1" dirty="0">
                <a:solidFill>
                  <a:srgbClr val="C00000"/>
                </a:solidFill>
                <a:latin typeface="Arial"/>
                <a:ea typeface="Times New Roman"/>
                <a:cs typeface="Times New Roman"/>
              </a:rPr>
              <a:t>Burt &amp; Willard patented glasses appear to be associated with Lincoln beginning as early as April 1862, a fact now confirmed thanks to the </a:t>
            </a:r>
            <a:r>
              <a:rPr lang="en-US" sz="5600" b="1" i="1" u="sng" dirty="0">
                <a:solidFill>
                  <a:srgbClr val="C00000"/>
                </a:solidFill>
                <a:latin typeface="Arial"/>
                <a:ea typeface="Times New Roman"/>
                <a:cs typeface="Times New Roman"/>
              </a:rPr>
              <a:t>tremendous research efforts </a:t>
            </a:r>
            <a:r>
              <a:rPr lang="en-US" sz="5600" b="1" i="1" dirty="0">
                <a:solidFill>
                  <a:srgbClr val="C00000"/>
                </a:solidFill>
                <a:latin typeface="Arial"/>
                <a:ea typeface="Times New Roman"/>
                <a:cs typeface="Times New Roman"/>
              </a:rPr>
              <a:t>of Alan </a:t>
            </a:r>
            <a:r>
              <a:rPr lang="en-US" sz="5600" b="1" i="1" dirty="0" err="1">
                <a:solidFill>
                  <a:srgbClr val="C00000"/>
                </a:solidFill>
                <a:latin typeface="Arial"/>
                <a:ea typeface="Times New Roman"/>
                <a:cs typeface="Times New Roman"/>
              </a:rPr>
              <a:t>McBrayer</a:t>
            </a:r>
            <a:r>
              <a:rPr lang="en-US" sz="5600" b="1" i="1" dirty="0">
                <a:solidFill>
                  <a:srgbClr val="C00000"/>
                </a:solidFill>
                <a:latin typeface="Arial"/>
                <a:ea typeface="Times New Roman"/>
                <a:cs typeface="Times New Roman"/>
              </a:rPr>
              <a:t>. </a:t>
            </a:r>
          </a:p>
          <a:p>
            <a:pPr marL="0" lvl="0" indent="0">
              <a:buNone/>
            </a:pPr>
            <a:endParaRPr lang="en-US" sz="5600" dirty="0">
              <a:solidFill>
                <a:srgbClr val="000000"/>
              </a:solidFill>
              <a:latin typeface="Arial"/>
              <a:ea typeface="Times New Roman"/>
            </a:endParaRPr>
          </a:p>
          <a:p>
            <a:pPr marL="0" marR="0" indent="0">
              <a:lnSpc>
                <a:spcPct val="115000"/>
              </a:lnSpc>
              <a:spcBef>
                <a:spcPts val="0"/>
              </a:spcBef>
              <a:spcAft>
                <a:spcPts val="1000"/>
              </a:spcAft>
              <a:buNone/>
            </a:pPr>
            <a:r>
              <a:rPr lang="en-US" sz="5600" dirty="0">
                <a:solidFill>
                  <a:srgbClr val="000000"/>
                </a:solidFill>
                <a:latin typeface="Arial"/>
                <a:ea typeface="Times New Roman"/>
              </a:rPr>
              <a:t/>
            </a:r>
            <a:br>
              <a:rPr lang="en-US" sz="5600" dirty="0">
                <a:solidFill>
                  <a:srgbClr val="000000"/>
                </a:solidFill>
                <a:latin typeface="Arial"/>
                <a:ea typeface="Times New Roman"/>
              </a:rPr>
            </a:br>
            <a:r>
              <a:rPr lang="en-US" sz="5600" dirty="0" smtClean="0">
                <a:ea typeface="Calibri"/>
                <a:cs typeface="Times New Roman"/>
              </a:rPr>
              <a:t> </a:t>
            </a:r>
          </a:p>
          <a:p>
            <a:pPr marL="0" marR="0" indent="0">
              <a:lnSpc>
                <a:spcPct val="115000"/>
              </a:lnSpc>
              <a:spcBef>
                <a:spcPts val="0"/>
              </a:spcBef>
              <a:spcAft>
                <a:spcPts val="1000"/>
              </a:spcAft>
              <a:buNone/>
            </a:pPr>
            <a:endParaRPr lang="en-US" dirty="0">
              <a:ea typeface="Calibri"/>
              <a:cs typeface="Times New Roman"/>
            </a:endParaRPr>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667" t="14380" r="18627" b="45882"/>
          <a:stretch/>
        </p:blipFill>
        <p:spPr>
          <a:xfrm>
            <a:off x="2743200" y="2057400"/>
            <a:ext cx="2879557" cy="1326341"/>
          </a:xfrm>
          <a:prstGeom prst="rect">
            <a:avLst/>
          </a:prstGeom>
        </p:spPr>
      </p:pic>
    </p:spTree>
    <p:extLst>
      <p:ext uri="{BB962C8B-B14F-4D97-AF65-F5344CB8AC3E}">
        <p14:creationId xmlns:p14="http://schemas.microsoft.com/office/powerpoint/2010/main" val="187460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for the Burt &amp; Willard</a:t>
            </a:r>
            <a:endParaRPr lang="en-US" dirty="0"/>
          </a:p>
        </p:txBody>
      </p:sp>
      <p:sp>
        <p:nvSpPr>
          <p:cNvPr id="3" name="Content Placeholder 2"/>
          <p:cNvSpPr>
            <a:spLocks noGrp="1"/>
          </p:cNvSpPr>
          <p:nvPr>
            <p:ph idx="1"/>
          </p:nvPr>
        </p:nvSpPr>
        <p:spPr/>
        <p:txBody>
          <a:bodyPr>
            <a:normAutofit/>
          </a:bodyPr>
          <a:lstStyle/>
          <a:p>
            <a:r>
              <a:rPr lang="en-US" sz="1800" dirty="0">
                <a:solidFill>
                  <a:srgbClr val="000000"/>
                </a:solidFill>
                <a:latin typeface="Arial"/>
                <a:ea typeface="Times New Roman"/>
              </a:rPr>
              <a:t>The tiny silver case with patina appears original to Lincoln’s folding gold glasses. There are no marking on this Library of Congress case. </a:t>
            </a:r>
            <a:r>
              <a:rPr lang="en-US" sz="1800" i="1" dirty="0">
                <a:solidFill>
                  <a:srgbClr val="C00000"/>
                </a:solidFill>
                <a:latin typeface="Arial"/>
                <a:ea typeface="Times New Roman"/>
              </a:rPr>
              <a:t>Only one other similar case is known and it is held at the BOA Museum in London. </a:t>
            </a:r>
            <a:r>
              <a:rPr lang="en-US" sz="1800" dirty="0">
                <a:solidFill>
                  <a:srgbClr val="000000"/>
                </a:solidFill>
                <a:latin typeface="Arial"/>
                <a:ea typeface="Times New Roman"/>
              </a:rPr>
              <a:t>The term “Registered” can be seen on one end of that silver case. Interesting here is the fact that the term “registered” does not generally appear on American made products, and </a:t>
            </a:r>
            <a:r>
              <a:rPr lang="en-US" sz="1800" i="1" dirty="0">
                <a:solidFill>
                  <a:srgbClr val="C00000"/>
                </a:solidFill>
                <a:latin typeface="Arial"/>
                <a:ea typeface="Times New Roman"/>
              </a:rPr>
              <a:t>it is believed that this case was made </a:t>
            </a:r>
            <a:r>
              <a:rPr lang="en-US" sz="1800" i="1" u="sng" dirty="0">
                <a:solidFill>
                  <a:srgbClr val="C00000"/>
                </a:solidFill>
                <a:latin typeface="Arial"/>
                <a:ea typeface="Times New Roman"/>
              </a:rPr>
              <a:t>after</a:t>
            </a:r>
            <a:r>
              <a:rPr lang="en-US" sz="1800" i="1" dirty="0">
                <a:solidFill>
                  <a:srgbClr val="C00000"/>
                </a:solidFill>
                <a:latin typeface="Arial"/>
                <a:ea typeface="Times New Roman"/>
              </a:rPr>
              <a:t> the Lincoln case. </a:t>
            </a:r>
            <a:endParaRPr lang="en-US" sz="1800" i="1" dirty="0">
              <a:solidFill>
                <a:srgbClr val="C00000"/>
              </a:solidFill>
            </a:endParaRPr>
          </a:p>
        </p:txBody>
      </p:sp>
      <p:pic>
        <p:nvPicPr>
          <p:cNvPr id="4" name="Picture 2" descr="C:\Users\David\Documents\0001  THE KEY ARCHIVES\COMPLETED - Abe Lincoln Glasses\1 FINAL WEBPAGE\9 Library of Congress - OK\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11" t="50535" r="11725" b="4696"/>
          <a:stretch/>
        </p:blipFill>
        <p:spPr bwMode="auto">
          <a:xfrm>
            <a:off x="570743" y="4283943"/>
            <a:ext cx="3775608" cy="1636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925" y="3886200"/>
            <a:ext cx="2682875"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12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 Lens Cleaner</a:t>
            </a:r>
            <a:endParaRPr lang="en-US" dirty="0"/>
          </a:p>
        </p:txBody>
      </p:sp>
      <p:sp>
        <p:nvSpPr>
          <p:cNvPr id="3" name="Content Placeholder 2"/>
          <p:cNvSpPr>
            <a:spLocks noGrp="1"/>
          </p:cNvSpPr>
          <p:nvPr>
            <p:ph idx="1"/>
          </p:nvPr>
        </p:nvSpPr>
        <p:spPr>
          <a:xfrm>
            <a:off x="457200" y="1798637"/>
            <a:ext cx="8229600" cy="4525963"/>
          </a:xfrm>
        </p:spPr>
        <p:txBody>
          <a:bodyPr/>
          <a:lstStyle/>
          <a:p>
            <a:r>
              <a:rPr lang="en-US" sz="2400" dirty="0" smtClean="0">
                <a:latin typeface="Arial" pitchFamily="34" charset="0"/>
                <a:cs typeface="Arial" pitchFamily="34" charset="0"/>
              </a:rPr>
              <a:t>Unique, </a:t>
            </a:r>
            <a:r>
              <a:rPr lang="en-US" sz="2400" dirty="0" smtClean="0">
                <a:solidFill>
                  <a:srgbClr val="000000"/>
                </a:solidFill>
                <a:latin typeface="Arial" pitchFamily="34" charset="0"/>
                <a:cs typeface="Arial" pitchFamily="34" charset="0"/>
              </a:rPr>
              <a:t>a</a:t>
            </a:r>
            <a:r>
              <a:rPr lang="en-US" sz="2400" dirty="0" smtClean="0">
                <a:solidFill>
                  <a:srgbClr val="000000"/>
                </a:solidFill>
                <a:latin typeface="Arial" pitchFamily="34" charset="0"/>
                <a:ea typeface="Times New Roman"/>
                <a:cs typeface="Arial" pitchFamily="34" charset="0"/>
              </a:rPr>
              <a:t> </a:t>
            </a:r>
            <a:r>
              <a:rPr lang="en-US" sz="2400" dirty="0">
                <a:solidFill>
                  <a:srgbClr val="000000"/>
                </a:solidFill>
                <a:latin typeface="Arial" pitchFamily="34" charset="0"/>
                <a:ea typeface="Times New Roman"/>
                <a:cs typeface="Arial" pitchFamily="34" charset="0"/>
              </a:rPr>
              <a:t>similar example has never been </a:t>
            </a:r>
            <a:r>
              <a:rPr lang="en-US" sz="2400" dirty="0" smtClean="0">
                <a:solidFill>
                  <a:srgbClr val="000000"/>
                </a:solidFill>
                <a:latin typeface="Arial" pitchFamily="34" charset="0"/>
                <a:ea typeface="Times New Roman"/>
                <a:cs typeface="Arial" pitchFamily="34" charset="0"/>
              </a:rPr>
              <a:t>seen</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Fleur-di-</a:t>
            </a:r>
            <a:r>
              <a:rPr lang="en-US" sz="2400" dirty="0" err="1" smtClean="0">
                <a:latin typeface="Arial" pitchFamily="34" charset="0"/>
                <a:cs typeface="Arial" pitchFamily="34" charset="0"/>
              </a:rPr>
              <a:t>lis</a:t>
            </a:r>
            <a:r>
              <a:rPr lang="en-US" sz="2400" dirty="0" smtClean="0">
                <a:latin typeface="Arial" pitchFamily="34" charset="0"/>
                <a:cs typeface="Arial" pitchFamily="34" charset="0"/>
              </a:rPr>
              <a:t> symbol</a:t>
            </a:r>
          </a:p>
          <a:p>
            <a:pPr marL="0" lvl="0">
              <a:lnSpc>
                <a:spcPct val="115000"/>
              </a:lnSpc>
              <a:spcBef>
                <a:spcPts val="0"/>
              </a:spcBef>
              <a:spcAft>
                <a:spcPts val="1000"/>
              </a:spcAft>
            </a:pPr>
            <a:r>
              <a:rPr lang="en-US" sz="2400" dirty="0" smtClean="0">
                <a:solidFill>
                  <a:srgbClr val="000000"/>
                </a:solidFill>
                <a:latin typeface="Arial" pitchFamily="34" charset="0"/>
                <a:ea typeface="Times New Roman"/>
                <a:cs typeface="Arial" pitchFamily="34" charset="0"/>
              </a:rPr>
              <a:t>Two </a:t>
            </a:r>
            <a:r>
              <a:rPr lang="en-US" sz="2400" dirty="0">
                <a:solidFill>
                  <a:srgbClr val="000000"/>
                </a:solidFill>
                <a:latin typeface="Arial" pitchFamily="34" charset="0"/>
                <a:ea typeface="Times New Roman"/>
                <a:cs typeface="Arial" pitchFamily="34" charset="0"/>
              </a:rPr>
              <a:t>soft cushion </a:t>
            </a:r>
            <a:r>
              <a:rPr lang="en-US" sz="2400" dirty="0" smtClean="0">
                <a:solidFill>
                  <a:srgbClr val="000000"/>
                </a:solidFill>
                <a:latin typeface="Arial" pitchFamily="34" charset="0"/>
                <a:ea typeface="Times New Roman"/>
                <a:cs typeface="Arial" pitchFamily="34" charset="0"/>
              </a:rPr>
              <a:t>pads</a:t>
            </a:r>
            <a:endParaRPr lang="en-US" sz="4000" dirty="0">
              <a:solidFill>
                <a:prstClr val="black"/>
              </a:solidFill>
              <a:latin typeface="Arial" pitchFamily="34" charset="0"/>
              <a:ea typeface="Calibri"/>
              <a:cs typeface="Arial" pitchFamily="34" charset="0"/>
            </a:endParaRPr>
          </a:p>
          <a:p>
            <a:endParaRPr lang="en-US" dirty="0"/>
          </a:p>
        </p:txBody>
      </p:sp>
      <p:pic>
        <p:nvPicPr>
          <p:cNvPr id="1026" name="Picture 2" descr="C:\Users\David\Documents\0001  THE KEY ARCHIVES\COMPLETED - Abe Lincoln Glasses\1 FINAL WEBPAGE\9 Library of Congress - OK\Road trip south, November 2011 0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7" t="5391" r="26075" b="28842"/>
          <a:stretch/>
        </p:blipFill>
        <p:spPr bwMode="auto">
          <a:xfrm>
            <a:off x="5257800" y="3058885"/>
            <a:ext cx="3002940" cy="28847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avid\Documents\0001  THE KEY ARCHIVES\COMPLETED - Abe Lincoln Glasses\1 FINAL WEBPAGE\9 Library of Congress - OK\9 soft pad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01" r="6446" b="5815"/>
          <a:stretch/>
        </p:blipFill>
        <p:spPr bwMode="auto">
          <a:xfrm>
            <a:off x="1295400" y="3810000"/>
            <a:ext cx="255069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0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Photographs</a:t>
            </a:r>
            <a:endParaRPr lang="en-US" dirty="0"/>
          </a:p>
        </p:txBody>
      </p:sp>
      <p:sp>
        <p:nvSpPr>
          <p:cNvPr id="3" name="Content Placeholder 2"/>
          <p:cNvSpPr>
            <a:spLocks noGrp="1"/>
          </p:cNvSpPr>
          <p:nvPr>
            <p:ph idx="1"/>
          </p:nvPr>
        </p:nvSpPr>
        <p:spPr>
          <a:xfrm>
            <a:off x="609600" y="1574502"/>
            <a:ext cx="8229600" cy="4525963"/>
          </a:xfrm>
        </p:spPr>
        <p:txBody>
          <a:bodyPr>
            <a:normAutofit/>
          </a:bodyPr>
          <a:lstStyle/>
          <a:p>
            <a:r>
              <a:rPr lang="en-US" sz="1600" dirty="0">
                <a:solidFill>
                  <a:srgbClr val="000000"/>
                </a:solidFill>
                <a:latin typeface="Arial"/>
                <a:ea typeface="Times New Roman"/>
              </a:rPr>
              <a:t>Lincoln sat for </a:t>
            </a:r>
            <a:r>
              <a:rPr lang="en-US" sz="1600" b="1" i="1" dirty="0">
                <a:solidFill>
                  <a:srgbClr val="C00000"/>
                </a:solidFill>
                <a:latin typeface="Arial"/>
                <a:ea typeface="Times New Roman"/>
              </a:rPr>
              <a:t>31 </a:t>
            </a:r>
            <a:r>
              <a:rPr lang="en-US" sz="1600" b="1" i="1" dirty="0" smtClean="0">
                <a:solidFill>
                  <a:srgbClr val="C00000"/>
                </a:solidFill>
                <a:latin typeface="Arial"/>
                <a:ea typeface="Times New Roman"/>
              </a:rPr>
              <a:t>camera men </a:t>
            </a:r>
            <a:r>
              <a:rPr lang="en-US" sz="1600" dirty="0">
                <a:solidFill>
                  <a:srgbClr val="000000"/>
                </a:solidFill>
                <a:latin typeface="Arial"/>
                <a:ea typeface="Times New Roman"/>
              </a:rPr>
              <a:t>on </a:t>
            </a:r>
            <a:r>
              <a:rPr lang="en-US" sz="1600" b="1" i="1" dirty="0">
                <a:solidFill>
                  <a:srgbClr val="C00000"/>
                </a:solidFill>
                <a:latin typeface="Arial"/>
                <a:ea typeface="Times New Roman"/>
              </a:rPr>
              <a:t>61 different occasions</a:t>
            </a:r>
            <a:r>
              <a:rPr lang="en-US" sz="1600" dirty="0">
                <a:solidFill>
                  <a:srgbClr val="000000"/>
                </a:solidFill>
                <a:latin typeface="Arial"/>
                <a:ea typeface="Times New Roman"/>
              </a:rPr>
              <a:t>. </a:t>
            </a:r>
            <a:endParaRPr lang="en-US" sz="1600" dirty="0" smtClean="0">
              <a:solidFill>
                <a:srgbClr val="000000"/>
              </a:solidFill>
              <a:latin typeface="Arial"/>
              <a:ea typeface="Times New Roman"/>
            </a:endParaRPr>
          </a:p>
          <a:p>
            <a:r>
              <a:rPr lang="en-US" sz="1600" dirty="0" smtClean="0">
                <a:solidFill>
                  <a:srgbClr val="000000"/>
                </a:solidFill>
                <a:latin typeface="Arial"/>
                <a:ea typeface="Times New Roman"/>
              </a:rPr>
              <a:t>There </a:t>
            </a:r>
            <a:r>
              <a:rPr lang="en-US" sz="1600" dirty="0">
                <a:solidFill>
                  <a:srgbClr val="000000"/>
                </a:solidFill>
                <a:latin typeface="Arial"/>
                <a:ea typeface="Times New Roman"/>
              </a:rPr>
              <a:t>are evidently </a:t>
            </a:r>
            <a:r>
              <a:rPr lang="en-US" sz="1600" b="1" i="1" dirty="0">
                <a:solidFill>
                  <a:srgbClr val="C00000"/>
                </a:solidFill>
                <a:latin typeface="Arial"/>
                <a:ea typeface="Times New Roman"/>
              </a:rPr>
              <a:t>119 photographs in all</a:t>
            </a:r>
            <a:r>
              <a:rPr lang="en-US" sz="1600" dirty="0" smtClean="0">
                <a:solidFill>
                  <a:srgbClr val="000000"/>
                </a:solidFill>
                <a:latin typeface="Arial"/>
                <a:ea typeface="Times New Roman"/>
              </a:rPr>
              <a:t>.</a:t>
            </a:r>
          </a:p>
          <a:p>
            <a:r>
              <a:rPr lang="en-US" sz="1600" b="1" dirty="0" smtClean="0">
                <a:solidFill>
                  <a:srgbClr val="000000"/>
                </a:solidFill>
                <a:latin typeface="Arial"/>
                <a:ea typeface="Times New Roman"/>
              </a:rPr>
              <a:t>Alexander </a:t>
            </a:r>
            <a:r>
              <a:rPr lang="en-US" sz="1600" b="1" dirty="0">
                <a:solidFill>
                  <a:srgbClr val="000000"/>
                </a:solidFill>
                <a:latin typeface="Arial"/>
                <a:ea typeface="Times New Roman"/>
              </a:rPr>
              <a:t>Gardner </a:t>
            </a:r>
            <a:r>
              <a:rPr lang="en-US" sz="1600" dirty="0">
                <a:solidFill>
                  <a:srgbClr val="000000"/>
                </a:solidFill>
                <a:latin typeface="Arial"/>
                <a:ea typeface="Times New Roman"/>
              </a:rPr>
              <a:t>(1821-1882) took thirty </a:t>
            </a:r>
          </a:p>
          <a:p>
            <a:r>
              <a:rPr lang="en-US" sz="1600" b="1" dirty="0" smtClean="0">
                <a:solidFill>
                  <a:srgbClr val="000000"/>
                </a:solidFill>
                <a:latin typeface="Arial"/>
                <a:ea typeface="Times New Roman"/>
              </a:rPr>
              <a:t>Matthew </a:t>
            </a:r>
            <a:r>
              <a:rPr lang="en-US" sz="1600" b="1" dirty="0">
                <a:solidFill>
                  <a:srgbClr val="000000"/>
                </a:solidFill>
                <a:latin typeface="Arial"/>
                <a:ea typeface="Times New Roman"/>
              </a:rPr>
              <a:t>Brady </a:t>
            </a:r>
            <a:r>
              <a:rPr lang="en-US" sz="1600" dirty="0">
                <a:solidFill>
                  <a:srgbClr val="000000"/>
                </a:solidFill>
                <a:latin typeface="Arial"/>
                <a:ea typeface="Times New Roman"/>
              </a:rPr>
              <a:t>(1822-1896) took eleven</a:t>
            </a:r>
            <a:r>
              <a:rPr lang="en-US" sz="1600" dirty="0" smtClean="0">
                <a:solidFill>
                  <a:srgbClr val="000000"/>
                </a:solidFill>
                <a:latin typeface="Arial"/>
                <a:ea typeface="Times New Roman"/>
              </a:rPr>
              <a:t>.</a:t>
            </a:r>
          </a:p>
          <a:p>
            <a:endParaRPr lang="en-US" sz="1600" dirty="0">
              <a:solidFill>
                <a:srgbClr val="000000"/>
              </a:solidFill>
              <a:latin typeface="Arial"/>
            </a:endParaRPr>
          </a:p>
          <a:p>
            <a:pPr marL="0" marR="0">
              <a:lnSpc>
                <a:spcPct val="115000"/>
              </a:lnSpc>
              <a:spcBef>
                <a:spcPts val="0"/>
              </a:spcBef>
              <a:spcAft>
                <a:spcPts val="1000"/>
              </a:spcAft>
            </a:pPr>
            <a:r>
              <a:rPr lang="en-US" sz="1600" dirty="0" smtClean="0">
                <a:solidFill>
                  <a:srgbClr val="000000"/>
                </a:solidFill>
                <a:latin typeface="Arial"/>
                <a:ea typeface="Times New Roman"/>
                <a:cs typeface="Times New Roman"/>
              </a:rPr>
              <a:t>Brady </a:t>
            </a:r>
            <a:r>
              <a:rPr lang="en-US" sz="1600" dirty="0">
                <a:solidFill>
                  <a:srgbClr val="000000"/>
                </a:solidFill>
                <a:latin typeface="Arial"/>
                <a:ea typeface="Times New Roman"/>
                <a:cs typeface="Times New Roman"/>
              </a:rPr>
              <a:t>brought Gardner, a Scotchman, over to America in 1856. </a:t>
            </a:r>
            <a:endParaRPr lang="en-US" sz="1600" dirty="0" smtClean="0">
              <a:solidFill>
                <a:srgbClr val="000000"/>
              </a:solidFill>
              <a:latin typeface="Arial"/>
              <a:ea typeface="Times New Roman"/>
              <a:cs typeface="Times New Roman"/>
            </a:endParaRPr>
          </a:p>
          <a:p>
            <a:pPr marL="0" marR="0">
              <a:lnSpc>
                <a:spcPct val="115000"/>
              </a:lnSpc>
              <a:spcBef>
                <a:spcPts val="0"/>
              </a:spcBef>
              <a:spcAft>
                <a:spcPts val="1000"/>
              </a:spcAft>
            </a:pPr>
            <a:r>
              <a:rPr lang="en-US" sz="1600" dirty="0" smtClean="0">
                <a:solidFill>
                  <a:srgbClr val="000000"/>
                </a:solidFill>
                <a:latin typeface="Arial"/>
                <a:ea typeface="Times New Roman"/>
                <a:cs typeface="Times New Roman"/>
              </a:rPr>
              <a:t>Gardner </a:t>
            </a:r>
            <a:r>
              <a:rPr lang="en-US" sz="1600" dirty="0">
                <a:solidFill>
                  <a:srgbClr val="000000"/>
                </a:solidFill>
                <a:latin typeface="Arial"/>
                <a:ea typeface="Times New Roman"/>
                <a:cs typeface="Times New Roman"/>
              </a:rPr>
              <a:t>started in the Brady Studio, in charge of it from 1858-1863. </a:t>
            </a:r>
            <a:endParaRPr lang="en-US" sz="1600" dirty="0" smtClean="0">
              <a:solidFill>
                <a:srgbClr val="000000"/>
              </a:solidFill>
              <a:latin typeface="Arial"/>
              <a:ea typeface="Times New Roman"/>
              <a:cs typeface="Times New Roman"/>
            </a:endParaRPr>
          </a:p>
          <a:p>
            <a:pPr marL="0" marR="0">
              <a:lnSpc>
                <a:spcPct val="115000"/>
              </a:lnSpc>
              <a:spcBef>
                <a:spcPts val="0"/>
              </a:spcBef>
              <a:spcAft>
                <a:spcPts val="1000"/>
              </a:spcAft>
            </a:pPr>
            <a:r>
              <a:rPr lang="en-US" sz="1600" dirty="0" smtClean="0">
                <a:solidFill>
                  <a:srgbClr val="000000"/>
                </a:solidFill>
                <a:latin typeface="Arial"/>
                <a:ea typeface="Times New Roman"/>
                <a:cs typeface="Times New Roman"/>
              </a:rPr>
              <a:t>Brady’s </a:t>
            </a:r>
            <a:r>
              <a:rPr lang="en-US" sz="1600" dirty="0">
                <a:solidFill>
                  <a:srgbClr val="000000"/>
                </a:solidFill>
                <a:latin typeface="Arial"/>
                <a:ea typeface="Times New Roman"/>
                <a:cs typeface="Times New Roman"/>
              </a:rPr>
              <a:t>Studio was on the corner of Pennsylvania and Seventh Street in Washington, DC. </a:t>
            </a:r>
            <a:endParaRPr lang="en-US" sz="1600" dirty="0" smtClean="0">
              <a:solidFill>
                <a:srgbClr val="000000"/>
              </a:solidFill>
              <a:latin typeface="Arial"/>
              <a:ea typeface="Times New Roman"/>
              <a:cs typeface="Times New Roman"/>
            </a:endParaRPr>
          </a:p>
          <a:p>
            <a:pPr marL="0" marR="0">
              <a:lnSpc>
                <a:spcPct val="115000"/>
              </a:lnSpc>
              <a:spcBef>
                <a:spcPts val="0"/>
              </a:spcBef>
              <a:spcAft>
                <a:spcPts val="1000"/>
              </a:spcAft>
            </a:pPr>
            <a:r>
              <a:rPr lang="en-US" sz="1600" dirty="0" smtClean="0">
                <a:solidFill>
                  <a:srgbClr val="000000"/>
                </a:solidFill>
                <a:latin typeface="Arial"/>
                <a:ea typeface="Times New Roman"/>
                <a:cs typeface="Times New Roman"/>
              </a:rPr>
              <a:t>Gardner </a:t>
            </a:r>
            <a:r>
              <a:rPr lang="en-US" sz="1600" dirty="0">
                <a:solidFill>
                  <a:srgbClr val="000000"/>
                </a:solidFill>
                <a:latin typeface="Arial"/>
                <a:ea typeface="Times New Roman"/>
                <a:cs typeface="Times New Roman"/>
              </a:rPr>
              <a:t>then established his own studio on Seventh Street. </a:t>
            </a:r>
            <a:endParaRPr lang="en-US" sz="1600" dirty="0" smtClean="0">
              <a:solidFill>
                <a:srgbClr val="000000"/>
              </a:solidFill>
              <a:latin typeface="Arial"/>
              <a:ea typeface="Times New Roman"/>
              <a:cs typeface="Times New Roman"/>
            </a:endParaRPr>
          </a:p>
          <a:p>
            <a:pPr marL="0" marR="0">
              <a:lnSpc>
                <a:spcPct val="115000"/>
              </a:lnSpc>
              <a:spcBef>
                <a:spcPts val="0"/>
              </a:spcBef>
              <a:spcAft>
                <a:spcPts val="1000"/>
              </a:spcAft>
            </a:pPr>
            <a:r>
              <a:rPr lang="en-US" sz="1600" dirty="0" smtClean="0">
                <a:solidFill>
                  <a:srgbClr val="000000"/>
                </a:solidFill>
                <a:latin typeface="Arial"/>
                <a:ea typeface="Times New Roman"/>
                <a:cs typeface="Times New Roman"/>
              </a:rPr>
              <a:t>Lincoln </a:t>
            </a:r>
            <a:r>
              <a:rPr lang="en-US" sz="1600" dirty="0">
                <a:solidFill>
                  <a:srgbClr val="000000"/>
                </a:solidFill>
                <a:latin typeface="Arial"/>
                <a:ea typeface="Times New Roman"/>
                <a:cs typeface="Times New Roman"/>
              </a:rPr>
              <a:t>then became Gardner’s first client in his new studio. </a:t>
            </a:r>
            <a:endParaRPr lang="en-US" sz="1600" dirty="0" smtClean="0">
              <a:solidFill>
                <a:srgbClr val="000000"/>
              </a:solidFill>
              <a:latin typeface="Arial"/>
              <a:ea typeface="Times New Roman"/>
              <a:cs typeface="Times New Roman"/>
            </a:endParaRPr>
          </a:p>
          <a:p>
            <a:pPr marL="0" marR="0">
              <a:lnSpc>
                <a:spcPct val="115000"/>
              </a:lnSpc>
              <a:spcBef>
                <a:spcPts val="0"/>
              </a:spcBef>
              <a:spcAft>
                <a:spcPts val="1000"/>
              </a:spcAft>
            </a:pPr>
            <a:r>
              <a:rPr lang="en-US" sz="1600" dirty="0" smtClean="0">
                <a:solidFill>
                  <a:srgbClr val="000000"/>
                </a:solidFill>
                <a:latin typeface="Arial"/>
                <a:ea typeface="Times New Roman"/>
                <a:cs typeface="Times New Roman"/>
              </a:rPr>
              <a:t>At </a:t>
            </a:r>
            <a:r>
              <a:rPr lang="en-US" sz="1600" dirty="0">
                <a:solidFill>
                  <a:srgbClr val="000000"/>
                </a:solidFill>
                <a:latin typeface="Arial"/>
                <a:ea typeface="Times New Roman"/>
                <a:cs typeface="Times New Roman"/>
              </a:rPr>
              <a:t>that time the </a:t>
            </a:r>
            <a:r>
              <a:rPr lang="en-US" sz="1600" b="1" i="1" dirty="0">
                <a:solidFill>
                  <a:srgbClr val="C00000"/>
                </a:solidFill>
                <a:latin typeface="Arial"/>
                <a:ea typeface="Times New Roman"/>
                <a:cs typeface="Times New Roman"/>
              </a:rPr>
              <a:t>Lewis camera was the typical studio camera. </a:t>
            </a:r>
            <a:endParaRPr lang="en-US" sz="2000" b="1" i="1" dirty="0">
              <a:solidFill>
                <a:srgbClr val="C00000"/>
              </a:solidFill>
              <a:ea typeface="Calibri"/>
              <a:cs typeface="Times New Roman"/>
            </a:endParaRPr>
          </a:p>
          <a:p>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00" y="4572000"/>
            <a:ext cx="1943100" cy="1295400"/>
          </a:xfrm>
          <a:prstGeom prst="rect">
            <a:avLst/>
          </a:prstGeom>
        </p:spPr>
      </p:pic>
      <p:sp>
        <p:nvSpPr>
          <p:cNvPr id="5" name="TextBox 4"/>
          <p:cNvSpPr txBox="1"/>
          <p:nvPr/>
        </p:nvSpPr>
        <p:spPr>
          <a:xfrm>
            <a:off x="6858000" y="5819001"/>
            <a:ext cx="1640514" cy="276999"/>
          </a:xfrm>
          <a:prstGeom prst="rect">
            <a:avLst/>
          </a:prstGeom>
          <a:noFill/>
        </p:spPr>
        <p:txBody>
          <a:bodyPr wrap="none" rtlCol="0">
            <a:spAutoFit/>
          </a:bodyPr>
          <a:lstStyle/>
          <a:p>
            <a:r>
              <a:rPr lang="en-US" sz="1200" dirty="0" smtClean="0"/>
              <a:t>George Eastman House</a:t>
            </a:r>
            <a:endParaRPr lang="en-US" sz="1200" dirty="0"/>
          </a:p>
        </p:txBody>
      </p:sp>
    </p:spTree>
    <p:extLst>
      <p:ext uri="{BB962C8B-B14F-4D97-AF65-F5344CB8AC3E}">
        <p14:creationId xmlns:p14="http://schemas.microsoft.com/office/powerpoint/2010/main" val="3840649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Photographs </a:t>
            </a:r>
            <a:endParaRPr lang="en-US" dirty="0"/>
          </a:p>
        </p:txBody>
      </p:sp>
      <p:sp>
        <p:nvSpPr>
          <p:cNvPr id="3" name="Content Placeholder 2"/>
          <p:cNvSpPr>
            <a:spLocks noGrp="1"/>
          </p:cNvSpPr>
          <p:nvPr>
            <p:ph idx="1"/>
          </p:nvPr>
        </p:nvSpPr>
        <p:spPr/>
        <p:txBody>
          <a:bodyPr>
            <a:normAutofit fontScale="62500" lnSpcReduction="20000"/>
          </a:bodyPr>
          <a:lstStyle/>
          <a:p>
            <a:pPr marL="0" marR="0">
              <a:lnSpc>
                <a:spcPct val="115000"/>
              </a:lnSpc>
              <a:spcBef>
                <a:spcPts val="0"/>
              </a:spcBef>
              <a:spcAft>
                <a:spcPts val="1000"/>
              </a:spcAft>
            </a:pPr>
            <a:r>
              <a:rPr lang="en-US" dirty="0">
                <a:solidFill>
                  <a:srgbClr val="000000"/>
                </a:solidFill>
                <a:latin typeface="Arial"/>
                <a:ea typeface="Times New Roman"/>
                <a:cs typeface="Times New Roman"/>
              </a:rPr>
              <a:t>The earliest known photograph of Lincoln is a daguerreotype taken in 1846. </a:t>
            </a:r>
            <a:r>
              <a:rPr lang="en-US" i="1" dirty="0">
                <a:solidFill>
                  <a:srgbClr val="C00000"/>
                </a:solidFill>
                <a:latin typeface="Arial"/>
                <a:ea typeface="Times New Roman"/>
                <a:cs typeface="Times New Roman"/>
              </a:rPr>
              <a:t>Several photos in 1860 show him with a black spectacle’s cord going down across the front of his shirt. Only a single close-up image shows him actually wearing spectacles but several do show him holding those same eyeglasses. </a:t>
            </a:r>
            <a:r>
              <a:rPr lang="en-US" dirty="0">
                <a:solidFill>
                  <a:srgbClr val="000000"/>
                </a:solidFill>
                <a:latin typeface="Arial"/>
                <a:ea typeface="Times New Roman"/>
                <a:cs typeface="Times New Roman"/>
              </a:rPr>
              <a:t>Most all of the later photos of Lincoln are actually </a:t>
            </a:r>
            <a:r>
              <a:rPr lang="en-US" dirty="0" err="1">
                <a:solidFill>
                  <a:srgbClr val="000000"/>
                </a:solidFill>
                <a:latin typeface="Arial"/>
                <a:ea typeface="Times New Roman"/>
                <a:cs typeface="Times New Roman"/>
              </a:rPr>
              <a:t>cartes</a:t>
            </a:r>
            <a:r>
              <a:rPr lang="en-US" dirty="0">
                <a:solidFill>
                  <a:srgbClr val="000000"/>
                </a:solidFill>
                <a:latin typeface="Arial"/>
                <a:ea typeface="Times New Roman"/>
                <a:cs typeface="Times New Roman"/>
              </a:rPr>
              <a:t>-de-</a:t>
            </a:r>
            <a:r>
              <a:rPr lang="en-US" dirty="0" err="1">
                <a:solidFill>
                  <a:srgbClr val="000000"/>
                </a:solidFill>
                <a:latin typeface="Arial"/>
                <a:ea typeface="Times New Roman"/>
                <a:cs typeface="Times New Roman"/>
              </a:rPr>
              <a:t>visite</a:t>
            </a:r>
            <a:r>
              <a:rPr lang="en-US" dirty="0">
                <a:solidFill>
                  <a:srgbClr val="000000"/>
                </a:solidFill>
                <a:latin typeface="Arial"/>
                <a:ea typeface="Times New Roman"/>
                <a:cs typeface="Times New Roman"/>
              </a:rPr>
              <a:t>. Besides the eyeglasses and the earlier cord, the only other personal ornament worn by Lincoln was a heavy hair-thin braided gold watch chain. </a:t>
            </a:r>
            <a:endParaRPr lang="en-US" dirty="0">
              <a:ea typeface="Calibri"/>
              <a:cs typeface="Times New Roman"/>
            </a:endParaRPr>
          </a:p>
          <a:p>
            <a:pPr marL="0" marR="0">
              <a:lnSpc>
                <a:spcPct val="115000"/>
              </a:lnSpc>
              <a:spcBef>
                <a:spcPts val="0"/>
              </a:spcBef>
              <a:spcAft>
                <a:spcPts val="1000"/>
              </a:spcAft>
            </a:pPr>
            <a:r>
              <a:rPr lang="en-US" dirty="0">
                <a:solidFill>
                  <a:srgbClr val="000000"/>
                </a:solidFill>
                <a:latin typeface="Arial"/>
                <a:ea typeface="Times New Roman"/>
                <a:cs typeface="Times New Roman"/>
              </a:rPr>
              <a:t>Currently the </a:t>
            </a:r>
            <a:r>
              <a:rPr lang="en-US" i="1" dirty="0">
                <a:solidFill>
                  <a:srgbClr val="C00000"/>
                </a:solidFill>
                <a:latin typeface="Arial"/>
                <a:ea typeface="Times New Roman"/>
                <a:cs typeface="Times New Roman"/>
              </a:rPr>
              <a:t>largest group of photos exists in the Lloyd </a:t>
            </a:r>
            <a:r>
              <a:rPr lang="en-US" i="1" dirty="0" err="1">
                <a:solidFill>
                  <a:srgbClr val="C00000"/>
                </a:solidFill>
                <a:latin typeface="Arial"/>
                <a:ea typeface="Times New Roman"/>
                <a:cs typeface="Times New Roman"/>
              </a:rPr>
              <a:t>Ostendorf</a:t>
            </a:r>
            <a:r>
              <a:rPr lang="en-US" i="1" dirty="0">
                <a:solidFill>
                  <a:srgbClr val="C00000"/>
                </a:solidFill>
                <a:latin typeface="Arial"/>
                <a:ea typeface="Times New Roman"/>
                <a:cs typeface="Times New Roman"/>
              </a:rPr>
              <a:t> Collection </a:t>
            </a:r>
            <a:r>
              <a:rPr lang="en-US" dirty="0">
                <a:solidFill>
                  <a:srgbClr val="000000"/>
                </a:solidFill>
                <a:latin typeface="Arial"/>
                <a:ea typeface="Times New Roman"/>
                <a:cs typeface="Times New Roman"/>
              </a:rPr>
              <a:t>in Indiana. Currently this is stored at the </a:t>
            </a:r>
            <a:r>
              <a:rPr lang="en-US" i="1" dirty="0">
                <a:solidFill>
                  <a:srgbClr val="C00000"/>
                </a:solidFill>
                <a:latin typeface="Arial"/>
                <a:ea typeface="Times New Roman"/>
                <a:cs typeface="Times New Roman"/>
              </a:rPr>
              <a:t>Allen County Public Library</a:t>
            </a:r>
            <a:r>
              <a:rPr lang="en-US" dirty="0">
                <a:solidFill>
                  <a:srgbClr val="000000"/>
                </a:solidFill>
                <a:latin typeface="Arial"/>
                <a:ea typeface="Times New Roman"/>
                <a:cs typeface="Times New Roman"/>
              </a:rPr>
              <a:t> in Fort Wayne under the direction of Cindy </a:t>
            </a:r>
            <a:r>
              <a:rPr lang="en-US" dirty="0" err="1">
                <a:solidFill>
                  <a:srgbClr val="000000"/>
                </a:solidFill>
                <a:latin typeface="Arial"/>
                <a:ea typeface="Times New Roman"/>
                <a:cs typeface="Times New Roman"/>
              </a:rPr>
              <a:t>VanHorn</a:t>
            </a:r>
            <a:r>
              <a:rPr lang="en-US" dirty="0">
                <a:solidFill>
                  <a:srgbClr val="000000"/>
                </a:solidFill>
                <a:latin typeface="Arial"/>
                <a:ea typeface="Times New Roman"/>
                <a:cs typeface="Times New Roman"/>
              </a:rPr>
              <a:t>. The collection, however, is owned by the Indiana State </a:t>
            </a:r>
            <a:r>
              <a:rPr lang="en-US" dirty="0" smtClean="0">
                <a:solidFill>
                  <a:srgbClr val="000000"/>
                </a:solidFill>
                <a:latin typeface="Arial"/>
                <a:ea typeface="Times New Roman"/>
                <a:cs typeface="Times New Roman"/>
              </a:rPr>
              <a:t>Museum.</a:t>
            </a:r>
            <a:endParaRPr lang="en-US" dirty="0"/>
          </a:p>
        </p:txBody>
      </p:sp>
    </p:spTree>
    <p:extLst>
      <p:ext uri="{BB962C8B-B14F-4D97-AF65-F5344CB8AC3E}">
        <p14:creationId xmlns:p14="http://schemas.microsoft.com/office/powerpoint/2010/main" val="167052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 black eyeglasses cord appears </a:t>
            </a:r>
            <a:br>
              <a:rPr lang="en-US" sz="3600" dirty="0" smtClean="0"/>
            </a:br>
            <a:r>
              <a:rPr lang="en-US" sz="3600" dirty="0" smtClean="0"/>
              <a:t>in </a:t>
            </a:r>
            <a:r>
              <a:rPr lang="en-US" sz="3600" dirty="0" smtClean="0"/>
              <a:t>some photos</a:t>
            </a:r>
            <a:endParaRPr lang="en-US" sz="3600" dirty="0"/>
          </a:p>
        </p:txBody>
      </p:sp>
      <p:sp>
        <p:nvSpPr>
          <p:cNvPr id="3" name="Content Placeholder 2"/>
          <p:cNvSpPr>
            <a:spLocks noGrp="1"/>
          </p:cNvSpPr>
          <p:nvPr>
            <p:ph idx="1"/>
          </p:nvPr>
        </p:nvSpPr>
        <p:spPr/>
        <p:txBody>
          <a:bodyPr>
            <a:normAutofit/>
          </a:bodyPr>
          <a:lstStyle/>
          <a:p>
            <a:r>
              <a:rPr lang="en-US" sz="1100" dirty="0"/>
              <a:t>O-012: Only original tintype of Lincoln, unknown photographer, 1858 </a:t>
            </a:r>
            <a:br>
              <a:rPr lang="en-US" sz="1100" dirty="0"/>
            </a:br>
            <a:r>
              <a:rPr lang="en-US" sz="1100" dirty="0"/>
              <a:t>O-017: Photograph by Matthew Brady - Feb 27, 1860. </a:t>
            </a:r>
            <a:br>
              <a:rPr lang="en-US" sz="1100" dirty="0"/>
            </a:br>
            <a:r>
              <a:rPr lang="en-US" sz="1100" dirty="0"/>
              <a:t>O-019: Photograph (probably </a:t>
            </a:r>
            <a:r>
              <a:rPr lang="en-US" sz="1100" dirty="0" err="1"/>
              <a:t>ambrotype</a:t>
            </a:r>
            <a:r>
              <a:rPr lang="en-US" sz="1100" dirty="0"/>
              <a:t>) by Edward A Barnwell, Decatur, IL, - May 9, 1860.</a:t>
            </a:r>
            <a:br>
              <a:rPr lang="en-US" sz="1100" dirty="0"/>
            </a:br>
            <a:r>
              <a:rPr lang="en-US" sz="1100" dirty="0"/>
              <a:t>O-021: Photograph by William Marsh – Springfield, IL. - May 20, 1860. Both hands are resting on his </a:t>
            </a:r>
            <a:br>
              <a:rPr lang="en-US" sz="1100" dirty="0"/>
            </a:br>
            <a:r>
              <a:rPr lang="en-US" sz="1100" dirty="0"/>
              <a:t>lap. Two different poses were taken at the same photograph session. In O-020 (</a:t>
            </a:r>
            <a:r>
              <a:rPr lang="en-US" sz="1100" dirty="0" err="1"/>
              <a:t>Ambrotype</a:t>
            </a:r>
            <a:r>
              <a:rPr lang="en-US" sz="1100" dirty="0"/>
              <a:t> by </a:t>
            </a:r>
            <a:r>
              <a:rPr lang="en-US" sz="1100" dirty="0" smtClean="0"/>
              <a:t>Preston </a:t>
            </a:r>
            <a:r>
              <a:rPr lang="en-US" sz="1100" dirty="0"/>
              <a:t>Butler) Lincoln's left forearm and hand are resting on a table. Here in </a:t>
            </a:r>
            <a:r>
              <a:rPr lang="en-US" sz="1100" dirty="0" smtClean="0"/>
              <a:t>O-021</a:t>
            </a:r>
            <a:r>
              <a:rPr lang="en-US" sz="1100" dirty="0"/>
              <a:t>, both hands </a:t>
            </a:r>
            <a:br>
              <a:rPr lang="en-US" sz="1100" dirty="0"/>
            </a:br>
            <a:r>
              <a:rPr lang="en-US" sz="1100" dirty="0"/>
              <a:t>are resting on his lap. O-022 is very similar.</a:t>
            </a:r>
            <a:br>
              <a:rPr lang="en-US" sz="1100" dirty="0"/>
            </a:br>
            <a:r>
              <a:rPr lang="en-US" sz="1100" dirty="0"/>
              <a:t>O-026: Photograph by Alexander </a:t>
            </a:r>
            <a:r>
              <a:rPr lang="en-US" sz="1100" dirty="0" err="1"/>
              <a:t>Hesler</a:t>
            </a:r>
            <a:r>
              <a:rPr lang="en-US" sz="1100" dirty="0"/>
              <a:t>, Springfield, IL. – June 3, 1860.</a:t>
            </a:r>
            <a:br>
              <a:rPr lang="en-US" sz="1100" dirty="0"/>
            </a:br>
            <a:r>
              <a:rPr lang="en-US" sz="1100" dirty="0"/>
              <a:t>O-027: Photograph by Alexander </a:t>
            </a:r>
            <a:r>
              <a:rPr lang="en-US" sz="1100" dirty="0" err="1"/>
              <a:t>Hesler</a:t>
            </a:r>
            <a:r>
              <a:rPr lang="en-US" sz="1100" dirty="0"/>
              <a:t>, Springfield, IL. – June 3, 1860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9600" y="3396343"/>
            <a:ext cx="2641600" cy="1981200"/>
          </a:xfrm>
          <a:prstGeom prst="rect">
            <a:avLst/>
          </a:prstGeom>
        </p:spPr>
      </p:pic>
      <p:sp>
        <p:nvSpPr>
          <p:cNvPr id="7" name="TextBox 6"/>
          <p:cNvSpPr txBox="1"/>
          <p:nvPr/>
        </p:nvSpPr>
        <p:spPr>
          <a:xfrm>
            <a:off x="1143000" y="5410200"/>
            <a:ext cx="723275" cy="369332"/>
          </a:xfrm>
          <a:prstGeom prst="rect">
            <a:avLst/>
          </a:prstGeom>
          <a:noFill/>
        </p:spPr>
        <p:txBody>
          <a:bodyPr wrap="none" rtlCol="0">
            <a:spAutoFit/>
          </a:bodyPr>
          <a:lstStyle/>
          <a:p>
            <a:r>
              <a:rPr lang="en-US" dirty="0" smtClean="0"/>
              <a:t>0-017</a:t>
            </a:r>
            <a:endParaRPr lang="en-US" dirty="0"/>
          </a:p>
        </p:txBody>
      </p:sp>
      <p:sp>
        <p:nvSpPr>
          <p:cNvPr id="8" name="TextBox 7"/>
          <p:cNvSpPr txBox="1"/>
          <p:nvPr/>
        </p:nvSpPr>
        <p:spPr>
          <a:xfrm>
            <a:off x="4153525" y="5410200"/>
            <a:ext cx="723275" cy="369332"/>
          </a:xfrm>
          <a:prstGeom prst="rect">
            <a:avLst/>
          </a:prstGeom>
          <a:noFill/>
        </p:spPr>
        <p:txBody>
          <a:bodyPr wrap="none" rtlCol="0">
            <a:spAutoFit/>
          </a:bodyPr>
          <a:lstStyle/>
          <a:p>
            <a:r>
              <a:rPr lang="en-US" dirty="0" smtClean="0"/>
              <a:t>0-019</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352800"/>
            <a:ext cx="2743200" cy="2057400"/>
          </a:xfrm>
          <a:prstGeom prst="rect">
            <a:avLst/>
          </a:prstGeom>
        </p:spPr>
      </p:pic>
      <p:sp>
        <p:nvSpPr>
          <p:cNvPr id="10" name="TextBox 9"/>
          <p:cNvSpPr txBox="1"/>
          <p:nvPr/>
        </p:nvSpPr>
        <p:spPr>
          <a:xfrm>
            <a:off x="7277725" y="5410200"/>
            <a:ext cx="723275" cy="369332"/>
          </a:xfrm>
          <a:prstGeom prst="rect">
            <a:avLst/>
          </a:prstGeom>
          <a:noFill/>
        </p:spPr>
        <p:txBody>
          <a:bodyPr wrap="none" rtlCol="0">
            <a:spAutoFit/>
          </a:bodyPr>
          <a:lstStyle/>
          <a:p>
            <a:r>
              <a:rPr lang="en-US" dirty="0" smtClean="0"/>
              <a:t>0-027</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407686"/>
            <a:ext cx="2568419" cy="192631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505" y="41690"/>
            <a:ext cx="1242695" cy="187812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5610271"/>
            <a:ext cx="1347150" cy="1010363"/>
          </a:xfrm>
          <a:prstGeom prst="rect">
            <a:avLst/>
          </a:prstGeom>
        </p:spPr>
      </p:pic>
      <p:sp>
        <p:nvSpPr>
          <p:cNvPr id="14" name="TextBox 13"/>
          <p:cNvSpPr txBox="1"/>
          <p:nvPr/>
        </p:nvSpPr>
        <p:spPr>
          <a:xfrm>
            <a:off x="7887325" y="1916668"/>
            <a:ext cx="723275" cy="369332"/>
          </a:xfrm>
          <a:prstGeom prst="rect">
            <a:avLst/>
          </a:prstGeom>
          <a:noFill/>
        </p:spPr>
        <p:txBody>
          <a:bodyPr wrap="none" rtlCol="0">
            <a:spAutoFit/>
          </a:bodyPr>
          <a:lstStyle/>
          <a:p>
            <a:r>
              <a:rPr lang="en-US" dirty="0" smtClean="0"/>
              <a:t>0-012</a:t>
            </a:r>
            <a:endParaRPr lang="en-US" dirty="0"/>
          </a:p>
        </p:txBody>
      </p:sp>
      <p:sp>
        <p:nvSpPr>
          <p:cNvPr id="15" name="TextBox 14"/>
          <p:cNvSpPr txBox="1"/>
          <p:nvPr/>
        </p:nvSpPr>
        <p:spPr>
          <a:xfrm>
            <a:off x="6705600" y="6172200"/>
            <a:ext cx="939488" cy="584775"/>
          </a:xfrm>
          <a:prstGeom prst="rect">
            <a:avLst/>
          </a:prstGeom>
          <a:noFill/>
        </p:spPr>
        <p:txBody>
          <a:bodyPr wrap="none" rtlCol="0">
            <a:spAutoFit/>
          </a:bodyPr>
          <a:lstStyle/>
          <a:p>
            <a:r>
              <a:rPr lang="en-US" sz="1600" dirty="0" smtClean="0"/>
              <a:t>Harper’s </a:t>
            </a:r>
          </a:p>
          <a:p>
            <a:r>
              <a:rPr lang="en-US" sz="1600" dirty="0" err="1" smtClean="0"/>
              <a:t>Weekley</a:t>
            </a:r>
            <a:endParaRPr lang="en-US" sz="1600" dirty="0"/>
          </a:p>
        </p:txBody>
      </p:sp>
    </p:spTree>
    <p:extLst>
      <p:ext uri="{BB962C8B-B14F-4D97-AF65-F5344CB8AC3E}">
        <p14:creationId xmlns:p14="http://schemas.microsoft.com/office/powerpoint/2010/main" val="406703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dirty="0" smtClean="0"/>
              <a:t>Burt &amp; </a:t>
            </a:r>
            <a:r>
              <a:rPr lang="en-US" sz="3200" b="1" dirty="0"/>
              <a:t>Willard glasses </a:t>
            </a:r>
            <a:r>
              <a:rPr lang="en-US" sz="3200" b="1" dirty="0" smtClean="0"/>
              <a:t>appear in some photos </a:t>
            </a:r>
            <a:endParaRPr lang="en-US" sz="3200" dirty="0"/>
          </a:p>
        </p:txBody>
      </p:sp>
      <p:sp>
        <p:nvSpPr>
          <p:cNvPr id="3" name="Content Placeholder 2"/>
          <p:cNvSpPr>
            <a:spLocks noGrp="1"/>
          </p:cNvSpPr>
          <p:nvPr>
            <p:ph idx="1"/>
          </p:nvPr>
        </p:nvSpPr>
        <p:spPr>
          <a:xfrm>
            <a:off x="457200" y="990600"/>
            <a:ext cx="8229600" cy="4525963"/>
          </a:xfrm>
        </p:spPr>
        <p:txBody>
          <a:bodyPr>
            <a:noAutofit/>
          </a:bodyPr>
          <a:lstStyle/>
          <a:p>
            <a:r>
              <a:rPr lang="en-US" sz="1600" b="1" dirty="0"/>
              <a:t>O-070</a:t>
            </a:r>
            <a:r>
              <a:rPr lang="en-US" sz="1600" dirty="0"/>
              <a:t>, Photograph by Alexander Gardner, in his new gallery, Washington DC, August 9, 1863 </a:t>
            </a:r>
            <a:br>
              <a:rPr lang="en-US" sz="1600" dirty="0"/>
            </a:br>
            <a:r>
              <a:rPr lang="en-US" sz="1600" b="1" dirty="0"/>
              <a:t>O-071</a:t>
            </a:r>
            <a:r>
              <a:rPr lang="en-US" sz="1600" dirty="0"/>
              <a:t>, Photograph by Alexander Gardner – Washington DC, August 9, 1863</a:t>
            </a:r>
            <a:br>
              <a:rPr lang="en-US" sz="1600" dirty="0"/>
            </a:br>
            <a:r>
              <a:rPr lang="en-US" sz="1600" b="1" dirty="0"/>
              <a:t>O-072</a:t>
            </a:r>
            <a:r>
              <a:rPr lang="en-US" sz="1600" dirty="0"/>
              <a:t>, Photograph by Alexander Gardner – Washington DC, August 9, 1863 </a:t>
            </a:r>
            <a:br>
              <a:rPr lang="en-US" sz="1600" dirty="0"/>
            </a:br>
            <a:r>
              <a:rPr lang="en-US" sz="1600" b="1" dirty="0"/>
              <a:t>O-078</a:t>
            </a:r>
            <a:r>
              <a:rPr lang="en-US" sz="1600" dirty="0"/>
              <a:t>, Photograph by Alexander Gardner – Washington DC, November 8, 1863 </a:t>
            </a:r>
            <a:br>
              <a:rPr lang="en-US" sz="1600" dirty="0"/>
            </a:br>
            <a:r>
              <a:rPr lang="en-US" sz="1600" b="1" dirty="0"/>
              <a:t>O-093</a:t>
            </a:r>
            <a:r>
              <a:rPr lang="en-US" sz="1600" dirty="0"/>
              <a:t>, Photograph by Anthony Berger, in Matthew Brady's Gallery, Washington, DC, </a:t>
            </a:r>
            <a:r>
              <a:rPr lang="en-US" sz="1600" dirty="0" smtClean="0"/>
              <a:t> </a:t>
            </a:r>
          </a:p>
          <a:p>
            <a:pPr marL="0" indent="0">
              <a:buNone/>
            </a:pPr>
            <a:r>
              <a:rPr lang="en-US" sz="1600" dirty="0" smtClean="0"/>
              <a:t>            Feb 9</a:t>
            </a:r>
            <a:r>
              <a:rPr lang="en-US" sz="1600" dirty="0"/>
              <a:t>, 1864 </a:t>
            </a:r>
            <a:r>
              <a:rPr lang="en-US" sz="1600" dirty="0" smtClean="0"/>
              <a:t>- seen </a:t>
            </a:r>
            <a:r>
              <a:rPr lang="en-US" sz="1600" dirty="0"/>
              <a:t>with his youngest son Tad (1853-1871), Lincoln is actually wearing the Burt and Willard spectacles</a:t>
            </a:r>
            <a:br>
              <a:rPr lang="en-US" sz="1600" dirty="0"/>
            </a:b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819400"/>
            <a:ext cx="1752600" cy="1314450"/>
          </a:xfrm>
          <a:prstGeom prst="rect">
            <a:avLst/>
          </a:prstGeom>
        </p:spPr>
      </p:pic>
      <p:sp>
        <p:nvSpPr>
          <p:cNvPr id="5" name="TextBox 4"/>
          <p:cNvSpPr txBox="1"/>
          <p:nvPr/>
        </p:nvSpPr>
        <p:spPr>
          <a:xfrm>
            <a:off x="3048000" y="4050268"/>
            <a:ext cx="723275" cy="369332"/>
          </a:xfrm>
          <a:prstGeom prst="rect">
            <a:avLst/>
          </a:prstGeom>
          <a:noFill/>
        </p:spPr>
        <p:txBody>
          <a:bodyPr wrap="none" rtlCol="0">
            <a:spAutoFit/>
          </a:bodyPr>
          <a:lstStyle/>
          <a:p>
            <a:r>
              <a:rPr lang="en-US" dirty="0" smtClean="0"/>
              <a:t>0-071</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071" r="6919"/>
          <a:stretch/>
        </p:blipFill>
        <p:spPr>
          <a:xfrm>
            <a:off x="566057" y="3048000"/>
            <a:ext cx="1251858" cy="1219200"/>
          </a:xfrm>
          <a:prstGeom prst="rect">
            <a:avLst/>
          </a:prstGeom>
        </p:spPr>
      </p:pic>
      <p:sp>
        <p:nvSpPr>
          <p:cNvPr id="9" name="TextBox 8"/>
          <p:cNvSpPr txBox="1"/>
          <p:nvPr/>
        </p:nvSpPr>
        <p:spPr>
          <a:xfrm>
            <a:off x="838200" y="4267200"/>
            <a:ext cx="723275" cy="369332"/>
          </a:xfrm>
          <a:prstGeom prst="rect">
            <a:avLst/>
          </a:prstGeom>
          <a:noFill/>
        </p:spPr>
        <p:txBody>
          <a:bodyPr wrap="none" rtlCol="0">
            <a:spAutoFit/>
          </a:bodyPr>
          <a:lstStyle/>
          <a:p>
            <a:r>
              <a:rPr lang="en-US" dirty="0" smtClean="0"/>
              <a:t>0-070</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400" y="2819400"/>
            <a:ext cx="1727200" cy="1295400"/>
          </a:xfrm>
          <a:prstGeom prst="rect">
            <a:avLst/>
          </a:prstGeom>
        </p:spPr>
      </p:pic>
      <p:sp>
        <p:nvSpPr>
          <p:cNvPr id="11" name="TextBox 10"/>
          <p:cNvSpPr txBox="1"/>
          <p:nvPr/>
        </p:nvSpPr>
        <p:spPr>
          <a:xfrm>
            <a:off x="5029200" y="4038600"/>
            <a:ext cx="723275" cy="369332"/>
          </a:xfrm>
          <a:prstGeom prst="rect">
            <a:avLst/>
          </a:prstGeom>
          <a:noFill/>
        </p:spPr>
        <p:txBody>
          <a:bodyPr wrap="none" rtlCol="0">
            <a:spAutoFit/>
          </a:bodyPr>
          <a:lstStyle/>
          <a:p>
            <a:r>
              <a:rPr lang="en-US" dirty="0" smtClean="0"/>
              <a:t>0-072</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3406" y="2895600"/>
            <a:ext cx="1739291" cy="2121408"/>
          </a:xfrm>
          <a:prstGeom prst="rect">
            <a:avLst/>
          </a:prstGeom>
        </p:spPr>
      </p:pic>
      <p:sp>
        <p:nvSpPr>
          <p:cNvPr id="15" name="TextBox 14"/>
          <p:cNvSpPr txBox="1"/>
          <p:nvPr/>
        </p:nvSpPr>
        <p:spPr>
          <a:xfrm>
            <a:off x="7391400" y="5029200"/>
            <a:ext cx="723275" cy="369332"/>
          </a:xfrm>
          <a:prstGeom prst="rect">
            <a:avLst/>
          </a:prstGeom>
          <a:noFill/>
        </p:spPr>
        <p:txBody>
          <a:bodyPr wrap="none" rtlCol="0">
            <a:spAutoFit/>
          </a:bodyPr>
          <a:lstStyle/>
          <a:p>
            <a:r>
              <a:rPr lang="en-US" dirty="0" smtClean="0"/>
              <a:t>0-078</a:t>
            </a:r>
            <a:endParaRPr lang="en-US" dirty="0"/>
          </a:p>
        </p:txBody>
      </p:sp>
      <p:sp>
        <p:nvSpPr>
          <p:cNvPr id="16" name="TextBox 15"/>
          <p:cNvSpPr txBox="1"/>
          <p:nvPr/>
        </p:nvSpPr>
        <p:spPr>
          <a:xfrm>
            <a:off x="3772525" y="5879068"/>
            <a:ext cx="723275" cy="369332"/>
          </a:xfrm>
          <a:prstGeom prst="rect">
            <a:avLst/>
          </a:prstGeom>
          <a:noFill/>
        </p:spPr>
        <p:txBody>
          <a:bodyPr wrap="none" rtlCol="0">
            <a:spAutoFit/>
          </a:bodyPr>
          <a:lstStyle/>
          <a:p>
            <a:r>
              <a:rPr lang="en-US" dirty="0" smtClean="0"/>
              <a:t>0-093</a:t>
            </a:r>
            <a:endParaRPr lang="en-US" dirty="0"/>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12116" t="6984" r="3598" b="13016"/>
          <a:stretch/>
        </p:blipFill>
        <p:spPr>
          <a:xfrm>
            <a:off x="3124200" y="4419600"/>
            <a:ext cx="2133600" cy="1518833"/>
          </a:xfrm>
          <a:prstGeom prst="rect">
            <a:avLst/>
          </a:prstGeom>
        </p:spPr>
      </p:pic>
      <p:sp>
        <p:nvSpPr>
          <p:cNvPr id="7" name="TextBox 6"/>
          <p:cNvSpPr txBox="1"/>
          <p:nvPr/>
        </p:nvSpPr>
        <p:spPr>
          <a:xfrm>
            <a:off x="1834138" y="6324600"/>
            <a:ext cx="4871462" cy="400110"/>
          </a:xfrm>
          <a:prstGeom prst="rect">
            <a:avLst/>
          </a:prstGeom>
          <a:noFill/>
        </p:spPr>
        <p:txBody>
          <a:bodyPr wrap="none" rtlCol="0">
            <a:spAutoFit/>
          </a:bodyPr>
          <a:lstStyle/>
          <a:p>
            <a:pPr lvl="0"/>
            <a:r>
              <a:rPr lang="en-US" sz="2000" b="1" i="1" dirty="0">
                <a:solidFill>
                  <a:srgbClr val="00B050"/>
                </a:solidFill>
              </a:rPr>
              <a:t>It is my opinion these were Lincoln’s favorite</a:t>
            </a:r>
            <a:endParaRPr lang="en-US" sz="2000" b="1" i="1" dirty="0">
              <a:solidFill>
                <a:srgbClr val="00B050"/>
              </a:solidFill>
            </a:endParaRPr>
          </a:p>
        </p:txBody>
      </p:sp>
    </p:spTree>
    <p:extLst>
      <p:ext uri="{BB962C8B-B14F-4D97-AF65-F5344CB8AC3E}">
        <p14:creationId xmlns:p14="http://schemas.microsoft.com/office/powerpoint/2010/main" val="128900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Special credit goes to Mark </a:t>
            </a:r>
            <a:r>
              <a:rPr lang="en-US" dirty="0" err="1"/>
              <a:t>Dimunation</a:t>
            </a:r>
            <a:r>
              <a:rPr lang="en-US" dirty="0"/>
              <a:t>, Chief, Rare Book &amp; Special Collections Division, Clark Evans, Head, Reference and Reader Services Section, Maria Nugent, Head, Book and Paper Treatment, all at the Library of Congress; </a:t>
            </a:r>
            <a:r>
              <a:rPr lang="en-US" b="1" dirty="0">
                <a:solidFill>
                  <a:srgbClr val="C00000"/>
                </a:solidFill>
              </a:rPr>
              <a:t>Alan </a:t>
            </a:r>
            <a:r>
              <a:rPr lang="en-US" b="1" dirty="0" err="1">
                <a:solidFill>
                  <a:srgbClr val="C00000"/>
                </a:solidFill>
              </a:rPr>
              <a:t>McBrayer</a:t>
            </a:r>
            <a:r>
              <a:rPr lang="en-US" b="1" dirty="0">
                <a:solidFill>
                  <a:srgbClr val="C00000"/>
                </a:solidFill>
              </a:rPr>
              <a:t>, widely-recognized authority on 19th century American-made eyeglasses</a:t>
            </a:r>
            <a:r>
              <a:rPr lang="en-US" dirty="0"/>
              <a:t>; Cindy </a:t>
            </a:r>
            <a:r>
              <a:rPr lang="en-US" dirty="0" err="1"/>
              <a:t>VanHorn</a:t>
            </a:r>
            <a:r>
              <a:rPr lang="en-US" dirty="0"/>
              <a:t>, Lincoln Librarian at the Allen County Public Library; Kara Vetter, Registrar at the Indiana State Museum; </a:t>
            </a:r>
            <a:r>
              <a:rPr lang="en-US" b="1" dirty="0">
                <a:solidFill>
                  <a:srgbClr val="C00000"/>
                </a:solidFill>
              </a:rPr>
              <a:t>Neil Handley, Curator, British Optical Association Museum</a:t>
            </a:r>
            <a:r>
              <a:rPr lang="en-US" dirty="0"/>
              <a:t>; and Karen Mafera, Circulation Supervisor at the Sharon Public Library.</a:t>
            </a:r>
          </a:p>
          <a:p>
            <a:r>
              <a:rPr lang="en-US" dirty="0"/>
              <a:t>Appreciation is also extended to Frank </a:t>
            </a:r>
            <a:r>
              <a:rPr lang="en-US" dirty="0" err="1"/>
              <a:t>Namisniak</a:t>
            </a:r>
            <a:r>
              <a:rPr lang="en-US" dirty="0"/>
              <a:t>, former owner of Franklin &amp; Co; </a:t>
            </a:r>
            <a:r>
              <a:rPr lang="en-US" b="1" dirty="0">
                <a:solidFill>
                  <a:srgbClr val="C00000"/>
                </a:solidFill>
              </a:rPr>
              <a:t>optical historian Dr. Charles Letocha</a:t>
            </a:r>
            <a:r>
              <a:rPr lang="en-US" dirty="0"/>
              <a:t>; Jean </a:t>
            </a:r>
            <a:r>
              <a:rPr lang="en-US" dirty="0" err="1"/>
              <a:t>Heilprin</a:t>
            </a:r>
            <a:r>
              <a:rPr lang="en-US" dirty="0"/>
              <a:t> Diehl, great-great granddaughter of Isaac </a:t>
            </a:r>
            <a:r>
              <a:rPr lang="en-US" dirty="0" err="1"/>
              <a:t>Heilprin</a:t>
            </a:r>
            <a:r>
              <a:rPr lang="en-US" dirty="0"/>
              <a:t>; Jennifer King, Manuscripts Librarian, </a:t>
            </a:r>
            <a:r>
              <a:rPr lang="en-US" dirty="0" err="1"/>
              <a:t>Gelman</a:t>
            </a:r>
            <a:r>
              <a:rPr lang="en-US" dirty="0"/>
              <a:t> Library of George Washington University; Mary Beth Corrigan, PNC Bank archivist; Todd Gustavson, Curator of Technology and Mark </a:t>
            </a:r>
            <a:r>
              <a:rPr lang="en-US" dirty="0" err="1"/>
              <a:t>Osterman</a:t>
            </a:r>
            <a:r>
              <a:rPr lang="en-US" dirty="0"/>
              <a:t>, Process Historian at the George Eastman House; Rachel </a:t>
            </a:r>
            <a:r>
              <a:rPr lang="en-US" dirty="0" err="1"/>
              <a:t>Bohlmann</a:t>
            </a:r>
            <a:r>
              <a:rPr lang="en-US" dirty="0"/>
              <a:t>, Director, Public Programs Department, Newberry Library; Olga </a:t>
            </a:r>
            <a:r>
              <a:rPr lang="en-US" dirty="0" err="1"/>
              <a:t>Tsapina</a:t>
            </a:r>
            <a:r>
              <a:rPr lang="en-US" dirty="0"/>
              <a:t>, Manuscripts Department, The Huntington Library (Papers of Ward H. </a:t>
            </a:r>
            <a:r>
              <a:rPr lang="en-US" dirty="0" err="1"/>
              <a:t>Lamon</a:t>
            </a:r>
            <a:r>
              <a:rPr lang="en-US" dirty="0"/>
              <a:t>); Jenny Benjamin, Director, Museum of Vision, American Academy of Ophthalmology; Jim Garrett, Lincoln assassination historian; Lincoln historians Dr. Ralph </a:t>
            </a:r>
            <a:r>
              <a:rPr lang="en-US" dirty="0" err="1"/>
              <a:t>Riffenburgh</a:t>
            </a:r>
            <a:r>
              <a:rPr lang="en-US" dirty="0"/>
              <a:t> and Earl J. Hunt, OD; and webmaster Lee Berkowitz</a:t>
            </a:r>
            <a:r>
              <a:rPr lang="en-US" i="1" dirty="0"/>
              <a:t>.</a:t>
            </a:r>
            <a:endParaRPr lang="en-US" dirty="0"/>
          </a:p>
          <a:p>
            <a:endParaRPr lang="en-US" dirty="0"/>
          </a:p>
        </p:txBody>
      </p:sp>
    </p:spTree>
    <p:extLst>
      <p:ext uri="{BB962C8B-B14F-4D97-AF65-F5344CB8AC3E}">
        <p14:creationId xmlns:p14="http://schemas.microsoft.com/office/powerpoint/2010/main" val="936744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Burt &amp; Willard glasses appear in other photos</a:t>
            </a:r>
            <a:endParaRPr lang="en-US" sz="3200" b="1" dirty="0"/>
          </a:p>
        </p:txBody>
      </p:sp>
      <p:sp>
        <p:nvSpPr>
          <p:cNvPr id="3" name="Content Placeholder 2"/>
          <p:cNvSpPr>
            <a:spLocks noGrp="1"/>
          </p:cNvSpPr>
          <p:nvPr>
            <p:ph idx="1"/>
          </p:nvPr>
        </p:nvSpPr>
        <p:spPr>
          <a:xfrm>
            <a:off x="457200" y="1295400"/>
            <a:ext cx="8229600" cy="4525963"/>
          </a:xfrm>
        </p:spPr>
        <p:txBody>
          <a:bodyPr>
            <a:normAutofit/>
          </a:bodyPr>
          <a:lstStyle/>
          <a:p>
            <a:pPr lvl="0"/>
            <a:r>
              <a:rPr lang="en-US" sz="1600" dirty="0">
                <a:solidFill>
                  <a:prstClr val="black"/>
                </a:solidFill>
              </a:rPr>
              <a:t>O-116, Photograph by Alexander Gardner – Washington DC, Monday, February 5, 1865 </a:t>
            </a:r>
            <a:r>
              <a:rPr lang="en-US" sz="1600" b="1" i="1" dirty="0">
                <a:solidFill>
                  <a:srgbClr val="C00000"/>
                </a:solidFill>
              </a:rPr>
              <a:t>Lincoln evidently moved his hands and fingers nervously during the sitting so his little spectacles are blurred</a:t>
            </a:r>
            <a:r>
              <a:rPr lang="en-US" sz="1600" dirty="0">
                <a:solidFill>
                  <a:prstClr val="black"/>
                </a:solidFill>
              </a:rPr>
              <a:t>. (Remember also that the speed of those very early cameras was quite slow. </a:t>
            </a:r>
            <a:r>
              <a:rPr lang="en-US" sz="1600" dirty="0" smtClean="0">
                <a:solidFill>
                  <a:prstClr val="black"/>
                </a:solidFill>
              </a:rPr>
              <a:t>Essentially </a:t>
            </a:r>
            <a:r>
              <a:rPr lang="en-US" sz="1600" dirty="0">
                <a:solidFill>
                  <a:prstClr val="black"/>
                </a:solidFill>
              </a:rPr>
              <a:t>it was the time to uncover and then recover the lens by removing and then replacing the cap to the lens, by hand.) </a:t>
            </a:r>
            <a:br>
              <a:rPr lang="en-US" sz="1600" dirty="0">
                <a:solidFill>
                  <a:prstClr val="black"/>
                </a:solidFill>
              </a:rPr>
            </a:br>
            <a:r>
              <a:rPr lang="en-US" sz="1600" dirty="0" smtClean="0">
                <a:solidFill>
                  <a:prstClr val="black"/>
                </a:solidFill>
              </a:rPr>
              <a:t>O-116 VARIANTS </a:t>
            </a:r>
            <a:r>
              <a:rPr lang="en-US" sz="1600" dirty="0">
                <a:solidFill>
                  <a:prstClr val="black"/>
                </a:solidFill>
              </a:rPr>
              <a:t>(RETOUCHED) – </a:t>
            </a:r>
            <a:r>
              <a:rPr lang="en-US" sz="1600" b="1" i="1" dirty="0">
                <a:solidFill>
                  <a:srgbClr val="C00000"/>
                </a:solidFill>
              </a:rPr>
              <a:t>one version shows a pencil and glasses while another version shows a pencil and pocket knife</a:t>
            </a:r>
            <a:r>
              <a:rPr lang="en-US" sz="1600" dirty="0">
                <a:solidFill>
                  <a:prstClr val="black"/>
                </a:solidFill>
              </a:rPr>
              <a:t>. Realize that when an image was blurred an artist could be hired by the photographer to retouch or add to the scene to make it </a:t>
            </a:r>
            <a:r>
              <a:rPr lang="en-US" sz="1600" dirty="0" smtClean="0">
                <a:solidFill>
                  <a:prstClr val="black"/>
                </a:solidFill>
              </a:rPr>
              <a:t>clear</a:t>
            </a:r>
            <a:r>
              <a:rPr lang="en-US" sz="1600" dirty="0" smtClean="0">
                <a:solidFill>
                  <a:prstClr val="black"/>
                </a:solidFill>
              </a:rPr>
              <a:t>.</a:t>
            </a:r>
          </a:p>
          <a:p>
            <a:pPr marL="0" lvl="0" indent="0">
              <a:buNone/>
            </a:pPr>
            <a:r>
              <a:rPr lang="en-US" sz="1600" dirty="0" smtClean="0">
                <a:solidFill>
                  <a:prstClr val="black"/>
                </a:solidFill>
              </a:rPr>
              <a:t>               </a:t>
            </a:r>
            <a:r>
              <a:rPr lang="en-US" sz="1800" b="1" i="1" dirty="0" smtClean="0">
                <a:solidFill>
                  <a:srgbClr val="7030A0"/>
                </a:solidFill>
              </a:rPr>
              <a:t>BOTH RETOUCHED VARIANTS APPEAR IN SEVERAL PROMINENT BOOKS</a:t>
            </a:r>
            <a:endParaRPr lang="en-US" sz="1800" b="1" i="1" dirty="0">
              <a:solidFill>
                <a:srgbClr val="7030A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46" y="3777734"/>
            <a:ext cx="1266504" cy="2394466"/>
          </a:xfrm>
          <a:prstGeom prst="rect">
            <a:avLst/>
          </a:prstGeom>
        </p:spPr>
      </p:pic>
      <p:sp>
        <p:nvSpPr>
          <p:cNvPr id="5" name="TextBox 4"/>
          <p:cNvSpPr txBox="1"/>
          <p:nvPr/>
        </p:nvSpPr>
        <p:spPr>
          <a:xfrm>
            <a:off x="762000" y="6183868"/>
            <a:ext cx="723275" cy="369332"/>
          </a:xfrm>
          <a:prstGeom prst="rect">
            <a:avLst/>
          </a:prstGeom>
          <a:noFill/>
        </p:spPr>
        <p:txBody>
          <a:bodyPr wrap="none" rtlCol="0">
            <a:spAutoFit/>
          </a:bodyPr>
          <a:lstStyle/>
          <a:p>
            <a:r>
              <a:rPr lang="en-US" dirty="0" smtClean="0"/>
              <a:t>0-116</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246" y="3858830"/>
            <a:ext cx="1667554" cy="2313370"/>
          </a:xfrm>
          <a:prstGeom prst="rect">
            <a:avLst/>
          </a:prstGeom>
        </p:spPr>
      </p:pic>
      <p:sp>
        <p:nvSpPr>
          <p:cNvPr id="8" name="TextBox 7"/>
          <p:cNvSpPr txBox="1"/>
          <p:nvPr/>
        </p:nvSpPr>
        <p:spPr>
          <a:xfrm>
            <a:off x="7506325" y="6183868"/>
            <a:ext cx="723275" cy="369332"/>
          </a:xfrm>
          <a:prstGeom prst="rect">
            <a:avLst/>
          </a:prstGeom>
          <a:noFill/>
        </p:spPr>
        <p:txBody>
          <a:bodyPr wrap="none" rtlCol="0">
            <a:spAutoFit/>
          </a:bodyPr>
          <a:lstStyle/>
          <a:p>
            <a:r>
              <a:rPr lang="en-US" dirty="0" smtClean="0"/>
              <a:t>0-117</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6667" r="6189" b="42857"/>
          <a:stretch/>
        </p:blipFill>
        <p:spPr>
          <a:xfrm>
            <a:off x="2870139" y="3956722"/>
            <a:ext cx="1930461" cy="107247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0170" r="8927" b="47059"/>
          <a:stretch/>
        </p:blipFill>
        <p:spPr>
          <a:xfrm>
            <a:off x="2848859" y="5410200"/>
            <a:ext cx="2041072" cy="1143000"/>
          </a:xfrm>
          <a:prstGeom prst="rect">
            <a:avLst/>
          </a:prstGeom>
        </p:spPr>
      </p:pic>
      <p:sp>
        <p:nvSpPr>
          <p:cNvPr id="11" name="TextBox 10"/>
          <p:cNvSpPr txBox="1"/>
          <p:nvPr/>
        </p:nvSpPr>
        <p:spPr>
          <a:xfrm>
            <a:off x="4876800" y="4029670"/>
            <a:ext cx="1265603" cy="923330"/>
          </a:xfrm>
          <a:prstGeom prst="rect">
            <a:avLst/>
          </a:prstGeom>
          <a:noFill/>
        </p:spPr>
        <p:txBody>
          <a:bodyPr wrap="none" rtlCol="0">
            <a:spAutoFit/>
          </a:bodyPr>
          <a:lstStyle/>
          <a:p>
            <a:r>
              <a:rPr lang="en-US" u="sng" dirty="0" smtClean="0"/>
              <a:t>Retouched</a:t>
            </a:r>
            <a:r>
              <a:rPr lang="en-US" dirty="0" smtClean="0"/>
              <a:t>-</a:t>
            </a:r>
          </a:p>
          <a:p>
            <a:r>
              <a:rPr lang="en-US" dirty="0" smtClean="0"/>
              <a:t>Pencil and </a:t>
            </a:r>
          </a:p>
          <a:p>
            <a:r>
              <a:rPr lang="en-US" dirty="0" smtClean="0"/>
              <a:t>glasses</a:t>
            </a:r>
            <a:endParaRPr lang="en-US" dirty="0"/>
          </a:p>
        </p:txBody>
      </p:sp>
      <p:sp>
        <p:nvSpPr>
          <p:cNvPr id="12" name="TextBox 11"/>
          <p:cNvSpPr txBox="1"/>
          <p:nvPr/>
        </p:nvSpPr>
        <p:spPr>
          <a:xfrm>
            <a:off x="4953000" y="5477470"/>
            <a:ext cx="1318181" cy="923330"/>
          </a:xfrm>
          <a:prstGeom prst="rect">
            <a:avLst/>
          </a:prstGeom>
          <a:noFill/>
        </p:spPr>
        <p:txBody>
          <a:bodyPr wrap="none" rtlCol="0">
            <a:spAutoFit/>
          </a:bodyPr>
          <a:lstStyle/>
          <a:p>
            <a:r>
              <a:rPr lang="en-US" u="sng" dirty="0" smtClean="0"/>
              <a:t>Retouched</a:t>
            </a:r>
            <a:r>
              <a:rPr lang="en-US" dirty="0" smtClean="0"/>
              <a:t>-</a:t>
            </a:r>
          </a:p>
          <a:p>
            <a:r>
              <a:rPr lang="en-US" dirty="0" smtClean="0"/>
              <a:t>Pencil and</a:t>
            </a:r>
          </a:p>
          <a:p>
            <a:r>
              <a:rPr lang="en-US" dirty="0" smtClean="0"/>
              <a:t>Pocket knife</a:t>
            </a:r>
            <a:endParaRPr lang="en-US" dirty="0"/>
          </a:p>
        </p:txBody>
      </p:sp>
      <p:sp>
        <p:nvSpPr>
          <p:cNvPr id="13" name="TextBox 12"/>
          <p:cNvSpPr txBox="1"/>
          <p:nvPr/>
        </p:nvSpPr>
        <p:spPr>
          <a:xfrm>
            <a:off x="2709788" y="5040868"/>
            <a:ext cx="1176412" cy="369332"/>
          </a:xfrm>
          <a:prstGeom prst="rect">
            <a:avLst/>
          </a:prstGeom>
          <a:noFill/>
        </p:spPr>
        <p:txBody>
          <a:bodyPr wrap="none" rtlCol="0">
            <a:spAutoFit/>
          </a:bodyPr>
          <a:lstStyle/>
          <a:p>
            <a:r>
              <a:rPr lang="en-US" dirty="0" smtClean="0"/>
              <a:t>Variant x 2</a:t>
            </a:r>
            <a:endParaRPr lang="en-US" dirty="0"/>
          </a:p>
        </p:txBody>
      </p:sp>
    </p:spTree>
    <p:extLst>
      <p:ext uri="{BB962C8B-B14F-4D97-AF65-F5344CB8AC3E}">
        <p14:creationId xmlns:p14="http://schemas.microsoft.com/office/powerpoint/2010/main" val="2841878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Conclusions</a:t>
            </a:r>
            <a:endParaRPr lang="en-US" dirty="0"/>
          </a:p>
        </p:txBody>
      </p:sp>
      <p:sp>
        <p:nvSpPr>
          <p:cNvPr id="3" name="Content Placeholder 2"/>
          <p:cNvSpPr>
            <a:spLocks noGrp="1"/>
          </p:cNvSpPr>
          <p:nvPr>
            <p:ph idx="1"/>
          </p:nvPr>
        </p:nvSpPr>
        <p:spPr/>
        <p:txBody>
          <a:bodyPr>
            <a:normAutofit fontScale="25000" lnSpcReduction="20000"/>
          </a:bodyPr>
          <a:lstStyle/>
          <a:p>
            <a:pPr marL="0" marR="0">
              <a:lnSpc>
                <a:spcPct val="115000"/>
              </a:lnSpc>
              <a:spcBef>
                <a:spcPts val="0"/>
              </a:spcBef>
              <a:spcAft>
                <a:spcPts val="1000"/>
              </a:spcAft>
            </a:pPr>
            <a:r>
              <a:rPr lang="en-US" sz="4800" b="1" dirty="0">
                <a:solidFill>
                  <a:srgbClr val="000000"/>
                </a:solidFill>
                <a:latin typeface="Arial"/>
                <a:ea typeface="Times New Roman"/>
                <a:cs typeface="Times New Roman"/>
              </a:rPr>
              <a:t>DISCUSSION</a:t>
            </a:r>
            <a:r>
              <a:rPr lang="en-US" sz="4800" dirty="0">
                <a:solidFill>
                  <a:srgbClr val="000000"/>
                </a:solidFill>
                <a:latin typeface="Arial"/>
                <a:ea typeface="Times New Roman"/>
                <a:cs typeface="Times New Roman"/>
              </a:rPr>
              <a:t> - </a:t>
            </a:r>
            <a:r>
              <a:rPr lang="en-US" sz="4800" i="1" dirty="0">
                <a:solidFill>
                  <a:srgbClr val="C00000"/>
                </a:solidFill>
                <a:latin typeface="Arial"/>
                <a:ea typeface="Times New Roman"/>
                <a:cs typeface="Times New Roman"/>
              </a:rPr>
              <a:t>The architecture of Lincoln’s Burt &amp; Willard spectacles with their short thin side arms and cupped finial endings must be understood in order to determine if the retouched photos make any sense. Why would Lincoln hold a pencil during this photographic session - especially if his pencil was normally housed in the small slot in the back of his own wallet? Then too where is this wallet and why has that pencil NEVER EVER been seen before in any other photo sessions? I do not believe his pencil was in his hands during this sitting. The artist who retouched the original created/added a vertical pencil and also an eyeglass frame with a curl sidearm pointing downwards. But glasses with a curl sidearm did not even </a:t>
            </a:r>
            <a:r>
              <a:rPr lang="en-US" sz="4800" i="1" dirty="0" smtClean="0">
                <a:solidFill>
                  <a:srgbClr val="C00000"/>
                </a:solidFill>
                <a:latin typeface="Arial"/>
                <a:ea typeface="Times New Roman"/>
                <a:cs typeface="Times New Roman"/>
              </a:rPr>
              <a:t>at </a:t>
            </a:r>
            <a:r>
              <a:rPr lang="en-US" sz="4800" i="1" dirty="0">
                <a:solidFill>
                  <a:srgbClr val="C00000"/>
                </a:solidFill>
                <a:latin typeface="Arial"/>
                <a:ea typeface="Times New Roman"/>
                <a:cs typeface="Times New Roman"/>
              </a:rPr>
              <a:t>that </a:t>
            </a:r>
            <a:r>
              <a:rPr lang="en-US" sz="4800" i="1" dirty="0" smtClean="0">
                <a:solidFill>
                  <a:srgbClr val="C00000"/>
                </a:solidFill>
                <a:latin typeface="Arial"/>
                <a:ea typeface="Times New Roman"/>
                <a:cs typeface="Times New Roman"/>
              </a:rPr>
              <a:t>time. </a:t>
            </a:r>
            <a:r>
              <a:rPr lang="en-US" sz="4800" i="1" dirty="0">
                <a:solidFill>
                  <a:srgbClr val="C00000"/>
                </a:solidFill>
                <a:latin typeface="Arial"/>
                <a:ea typeface="Times New Roman"/>
                <a:cs typeface="Times New Roman"/>
              </a:rPr>
              <a:t>Instead, I believe Lincoln was again holding only his favorite little pair with the sidearm pointing upwards. To the knowledgeable observer the blurred shadow in all four O-116 images is that of the cupped finial atop the vertically positioned sidearm. Those concave holding cups are known to be a prominent part of the Jan 4, 1859 patent #22,485. In the same sitting, I believe O-117 also shows those same glasses, but they appear even more blurred and with the sides mostly folded closed towards the nose bridge.</a:t>
            </a:r>
            <a:endParaRPr lang="en-US" sz="4800" i="1" dirty="0">
              <a:solidFill>
                <a:srgbClr val="C00000"/>
              </a:solidFill>
              <a:ea typeface="Calibri"/>
              <a:cs typeface="Times New Roman"/>
            </a:endParaRPr>
          </a:p>
          <a:p>
            <a:pPr marL="0" marR="0">
              <a:lnSpc>
                <a:spcPct val="115000"/>
              </a:lnSpc>
              <a:spcBef>
                <a:spcPts val="0"/>
              </a:spcBef>
              <a:spcAft>
                <a:spcPts val="1000"/>
              </a:spcAft>
            </a:pPr>
            <a:r>
              <a:rPr lang="en-US" sz="4800" b="1" dirty="0">
                <a:solidFill>
                  <a:srgbClr val="000000"/>
                </a:solidFill>
                <a:latin typeface="Arial"/>
                <a:ea typeface="Times New Roman"/>
                <a:cs typeface="Times New Roman"/>
              </a:rPr>
              <a:t>CONCLUSION</a:t>
            </a:r>
            <a:r>
              <a:rPr lang="en-US" sz="4800" dirty="0">
                <a:solidFill>
                  <a:srgbClr val="000000"/>
                </a:solidFill>
                <a:latin typeface="Arial"/>
                <a:ea typeface="Times New Roman"/>
                <a:cs typeface="Times New Roman"/>
              </a:rPr>
              <a:t> </a:t>
            </a:r>
            <a:r>
              <a:rPr lang="en-US" sz="4800" i="1" dirty="0">
                <a:solidFill>
                  <a:srgbClr val="C00000"/>
                </a:solidFill>
                <a:latin typeface="Arial"/>
                <a:ea typeface="Times New Roman"/>
                <a:cs typeface="Times New Roman"/>
              </a:rPr>
              <a:t>-In my opinion, the retouched images definitely are not justified in the way they have been described up to this time. These glasses and the pencil were painted on sometime after 1865 and into the 1870s. The original untouched photographic plates show a blur – therefore the added specs with curl sides and the added pencil are a </a:t>
            </a:r>
            <a:r>
              <a:rPr lang="en-US" sz="4800" i="1" dirty="0" smtClean="0">
                <a:solidFill>
                  <a:srgbClr val="C00000"/>
                </a:solidFill>
                <a:latin typeface="Arial"/>
                <a:ea typeface="Times New Roman"/>
                <a:cs typeface="Times New Roman"/>
              </a:rPr>
              <a:t>“painted fraud” </a:t>
            </a:r>
            <a:r>
              <a:rPr lang="en-US" sz="4800" i="1" dirty="0">
                <a:solidFill>
                  <a:srgbClr val="C00000"/>
                </a:solidFill>
                <a:latin typeface="Arial"/>
                <a:ea typeface="Times New Roman"/>
                <a:cs typeface="Times New Roman"/>
              </a:rPr>
              <a:t>of the 1870's. The pencil was quite thick and black and would not have created this appearance. Notice that the base of Lincoln’s right thumb can be easily seen and therefore nothing thick and black (like his own pencil) could have rested vertically in his hands. ONLY the very thin sides of the Burt and Willard spectacles appear since they are held by Lincoln’s fingers in all the O-116 photos, in my opinion. Also remember these particular patent glasses had the ability to fold in the middle of the bridge, providing even more possibilities for how they might show up in the blurred images.</a:t>
            </a:r>
            <a:br>
              <a:rPr lang="en-US" sz="4800" i="1" dirty="0">
                <a:solidFill>
                  <a:srgbClr val="C00000"/>
                </a:solidFill>
                <a:latin typeface="Arial"/>
                <a:ea typeface="Times New Roman"/>
                <a:cs typeface="Times New Roman"/>
              </a:rPr>
            </a:br>
            <a:r>
              <a:rPr lang="en-US" sz="4800" i="1" dirty="0">
                <a:solidFill>
                  <a:srgbClr val="C00000"/>
                </a:solidFill>
                <a:latin typeface="Arial"/>
                <a:ea typeface="Times New Roman"/>
                <a:cs typeface="Times New Roman"/>
              </a:rPr>
              <a:t>O-117, Photograph by Alexander Gardner – Washington DC, Monday, February 5, 1865 most probably the Burt &amp; Willard glasses are between his hands and the cupped finials seem apparent, but are blurred yet again, in the nearly closed position.</a:t>
            </a:r>
            <a:br>
              <a:rPr lang="en-US" sz="4800" i="1" dirty="0">
                <a:solidFill>
                  <a:srgbClr val="C00000"/>
                </a:solidFill>
                <a:latin typeface="Arial"/>
                <a:ea typeface="Times New Roman"/>
                <a:cs typeface="Times New Roman"/>
              </a:rPr>
            </a:br>
            <a:endParaRPr lang="en-US" dirty="0"/>
          </a:p>
        </p:txBody>
      </p:sp>
    </p:spTree>
    <p:extLst>
      <p:ext uri="{BB962C8B-B14F-4D97-AF65-F5344CB8AC3E}">
        <p14:creationId xmlns:p14="http://schemas.microsoft.com/office/powerpoint/2010/main" val="422492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prstClr val="black"/>
                </a:solidFill>
              </a:rPr>
              <a:t>Just </a:t>
            </a:r>
            <a:r>
              <a:rPr lang="en-US" sz="3600" dirty="0">
                <a:solidFill>
                  <a:prstClr val="black"/>
                </a:solidFill>
              </a:rPr>
              <a:t>How Rare are </a:t>
            </a:r>
            <a:r>
              <a:rPr lang="en-US" sz="3600" dirty="0" smtClean="0">
                <a:solidFill>
                  <a:prstClr val="black"/>
                </a:solidFill>
              </a:rPr>
              <a:t>the B &amp; W specs? </a:t>
            </a:r>
            <a:endParaRPr lang="en-US" sz="3600" dirty="0"/>
          </a:p>
        </p:txBody>
      </p:sp>
      <p:sp>
        <p:nvSpPr>
          <p:cNvPr id="3" name="Content Placeholder 2"/>
          <p:cNvSpPr>
            <a:spLocks noGrp="1"/>
          </p:cNvSpPr>
          <p:nvPr>
            <p:ph idx="1"/>
          </p:nvPr>
        </p:nvSpPr>
        <p:spPr/>
        <p:txBody>
          <a:bodyPr>
            <a:normAutofit fontScale="25000" lnSpcReduction="20000"/>
          </a:bodyPr>
          <a:lstStyle/>
          <a:p>
            <a:pPr marL="0" marR="0" indent="0">
              <a:lnSpc>
                <a:spcPct val="115000"/>
              </a:lnSpc>
              <a:spcBef>
                <a:spcPts val="0"/>
              </a:spcBef>
              <a:spcAft>
                <a:spcPts val="1000"/>
              </a:spcAft>
              <a:buNone/>
            </a:pPr>
            <a:r>
              <a:rPr lang="en-US" sz="6400" dirty="0" smtClean="0">
                <a:solidFill>
                  <a:srgbClr val="000000"/>
                </a:solidFill>
                <a:latin typeface="Arial"/>
                <a:ea typeface="Times New Roman"/>
                <a:cs typeface="Times New Roman"/>
              </a:rPr>
              <a:t>1</a:t>
            </a:r>
            <a:r>
              <a:rPr lang="en-US" sz="6400" dirty="0">
                <a:solidFill>
                  <a:srgbClr val="000000"/>
                </a:solidFill>
                <a:latin typeface="Arial"/>
                <a:ea typeface="Times New Roman"/>
                <a:cs typeface="Times New Roman"/>
              </a:rPr>
              <a:t>. </a:t>
            </a:r>
            <a:r>
              <a:rPr lang="en-US" sz="6400" b="1" dirty="0">
                <a:solidFill>
                  <a:srgbClr val="FF0000"/>
                </a:solidFill>
                <a:latin typeface="Arial"/>
                <a:ea typeface="Times New Roman"/>
                <a:cs typeface="Times New Roman"/>
              </a:rPr>
              <a:t>Rivet Spectacles</a:t>
            </a:r>
            <a:r>
              <a:rPr lang="en-US" sz="6400" dirty="0">
                <a:latin typeface="Arial"/>
                <a:ea typeface="Times New Roman"/>
                <a:cs typeface="Times New Roman"/>
              </a:rPr>
              <a:t>– 14th – 16th century: 27 known – mostly just fragments.</a:t>
            </a:r>
            <a:br>
              <a:rPr lang="en-US" sz="6400" dirty="0">
                <a:latin typeface="Arial"/>
                <a:ea typeface="Times New Roman"/>
                <a:cs typeface="Times New Roman"/>
              </a:rPr>
            </a:br>
            <a:r>
              <a:rPr lang="en-US" sz="6400" dirty="0">
                <a:latin typeface="Arial"/>
                <a:ea typeface="Times New Roman"/>
                <a:cs typeface="Times New Roman"/>
              </a:rPr>
              <a:t>2. </a:t>
            </a:r>
            <a:r>
              <a:rPr lang="en-US" sz="6400" b="1" dirty="0">
                <a:solidFill>
                  <a:srgbClr val="FF0000"/>
                </a:solidFill>
                <a:latin typeface="Arial"/>
                <a:ea typeface="Times New Roman"/>
                <a:cs typeface="Times New Roman"/>
              </a:rPr>
              <a:t>Masterpiece Spectacles </a:t>
            </a:r>
            <a:r>
              <a:rPr lang="en-US" sz="6400" dirty="0">
                <a:latin typeface="Arial"/>
                <a:ea typeface="Times New Roman"/>
                <a:cs typeface="Times New Roman"/>
              </a:rPr>
              <a:t>- German, early 17th century &gt; early 18th century: about 30 pairs known in a dated simple wooden box.</a:t>
            </a:r>
            <a:br>
              <a:rPr lang="en-US" sz="6400" dirty="0">
                <a:latin typeface="Arial"/>
                <a:ea typeface="Times New Roman"/>
                <a:cs typeface="Times New Roman"/>
              </a:rPr>
            </a:br>
            <a:r>
              <a:rPr lang="en-US" sz="6400" dirty="0">
                <a:latin typeface="Arial"/>
                <a:ea typeface="Times New Roman"/>
                <a:cs typeface="Times New Roman"/>
              </a:rPr>
              <a:t>3. </a:t>
            </a:r>
            <a:r>
              <a:rPr lang="en-US" sz="6400" b="1" dirty="0">
                <a:solidFill>
                  <a:srgbClr val="FF0000"/>
                </a:solidFill>
                <a:latin typeface="Arial"/>
                <a:ea typeface="Times New Roman"/>
                <a:cs typeface="Times New Roman"/>
              </a:rPr>
              <a:t>Leather-Framed Spectacles </a:t>
            </a:r>
            <a:r>
              <a:rPr lang="en-US" sz="6400" dirty="0">
                <a:solidFill>
                  <a:srgbClr val="000000"/>
                </a:solidFill>
                <a:latin typeface="Arial"/>
                <a:ea typeface="Times New Roman"/>
                <a:cs typeface="Times New Roman"/>
              </a:rPr>
              <a:t>- early 16th century &gt;18th century: about 125 in collections then another 240 from the 1583 </a:t>
            </a:r>
            <a:r>
              <a:rPr lang="en-US" sz="6400" dirty="0" err="1">
                <a:solidFill>
                  <a:srgbClr val="000000"/>
                </a:solidFill>
                <a:latin typeface="Arial"/>
                <a:ea typeface="Times New Roman"/>
                <a:cs typeface="Times New Roman"/>
              </a:rPr>
              <a:t>Gnalic</a:t>
            </a:r>
            <a:r>
              <a:rPr lang="en-US" sz="6400" dirty="0">
                <a:solidFill>
                  <a:srgbClr val="000000"/>
                </a:solidFill>
                <a:latin typeface="Arial"/>
                <a:ea typeface="Times New Roman"/>
                <a:cs typeface="Times New Roman"/>
              </a:rPr>
              <a:t> shipwreck off the coast of Croatia, now in the </a:t>
            </a:r>
            <a:r>
              <a:rPr lang="en-US" sz="6400" dirty="0" err="1">
                <a:solidFill>
                  <a:srgbClr val="000000"/>
                </a:solidFill>
                <a:latin typeface="Arial"/>
                <a:ea typeface="Times New Roman"/>
                <a:cs typeface="Times New Roman"/>
              </a:rPr>
              <a:t>Biograd</a:t>
            </a:r>
            <a:r>
              <a:rPr lang="en-US" sz="6400" dirty="0">
                <a:solidFill>
                  <a:srgbClr val="000000"/>
                </a:solidFill>
                <a:latin typeface="Arial"/>
                <a:ea typeface="Times New Roman"/>
                <a:cs typeface="Times New Roman"/>
              </a:rPr>
              <a:t> Museum.</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4. </a:t>
            </a:r>
            <a:r>
              <a:rPr lang="en-US" sz="6400" b="1" dirty="0">
                <a:solidFill>
                  <a:srgbClr val="FF0000"/>
                </a:solidFill>
                <a:latin typeface="Arial"/>
                <a:ea typeface="Times New Roman"/>
                <a:cs typeface="Times New Roman"/>
              </a:rPr>
              <a:t>Adam’s Patent Spectacles </a:t>
            </a:r>
            <a:r>
              <a:rPr lang="en-US" sz="6400" dirty="0">
                <a:solidFill>
                  <a:srgbClr val="000000"/>
                </a:solidFill>
                <a:latin typeface="Arial"/>
                <a:ea typeface="Times New Roman"/>
                <a:cs typeface="Times New Roman"/>
              </a:rPr>
              <a:t>– English, 1797-99: 9 known.</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5. </a:t>
            </a:r>
            <a:r>
              <a:rPr lang="en-US" sz="6400" b="1" dirty="0">
                <a:solidFill>
                  <a:srgbClr val="FF0000"/>
                </a:solidFill>
                <a:latin typeface="Arial"/>
                <a:ea typeface="Times New Roman"/>
                <a:cs typeface="Times New Roman"/>
              </a:rPr>
              <a:t>Gondola Glass </a:t>
            </a:r>
            <a:r>
              <a:rPr lang="en-US" sz="6400" dirty="0">
                <a:solidFill>
                  <a:srgbClr val="000000"/>
                </a:solidFill>
                <a:latin typeface="Arial"/>
                <a:ea typeface="Times New Roman"/>
                <a:cs typeface="Times New Roman"/>
              </a:rPr>
              <a:t>from Venice – circa 1800: 7 known.</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6. </a:t>
            </a:r>
            <a:r>
              <a:rPr lang="en-US" sz="6400" b="1" dirty="0">
                <a:solidFill>
                  <a:srgbClr val="FF0000"/>
                </a:solidFill>
                <a:latin typeface="Arial"/>
                <a:ea typeface="Times New Roman"/>
                <a:cs typeface="Times New Roman"/>
              </a:rPr>
              <a:t>Goldoni Spectacles </a:t>
            </a:r>
            <a:r>
              <a:rPr lang="en-US" sz="6400" dirty="0">
                <a:solidFill>
                  <a:srgbClr val="000000"/>
                </a:solidFill>
                <a:latin typeface="Arial"/>
                <a:ea typeface="Times New Roman"/>
                <a:cs typeface="Times New Roman"/>
              </a:rPr>
              <a:t>(Venetian) – late 18th century: about a dozen known</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7. </a:t>
            </a:r>
            <a:r>
              <a:rPr lang="en-US" sz="6400" b="1" dirty="0">
                <a:solidFill>
                  <a:srgbClr val="FF0000"/>
                </a:solidFill>
                <a:latin typeface="Arial"/>
                <a:ea typeface="Times New Roman"/>
                <a:cs typeface="Times New Roman"/>
              </a:rPr>
              <a:t>Hat Spectacles </a:t>
            </a:r>
            <a:r>
              <a:rPr lang="en-US" sz="6400" dirty="0">
                <a:solidFill>
                  <a:srgbClr val="000000"/>
                </a:solidFill>
                <a:latin typeface="Arial"/>
                <a:ea typeface="Times New Roman"/>
                <a:cs typeface="Times New Roman"/>
              </a:rPr>
              <a:t>– 1870-1900: about a dozen known</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8. </a:t>
            </a:r>
            <a:r>
              <a:rPr lang="en-US" sz="6400" b="1" dirty="0" err="1">
                <a:solidFill>
                  <a:srgbClr val="FF0000"/>
                </a:solidFill>
                <a:latin typeface="Arial"/>
                <a:ea typeface="Times New Roman"/>
                <a:cs typeface="Times New Roman"/>
              </a:rPr>
              <a:t>Waldstein</a:t>
            </a:r>
            <a:r>
              <a:rPr lang="en-US" sz="6400" b="1" dirty="0">
                <a:solidFill>
                  <a:srgbClr val="FF0000"/>
                </a:solidFill>
                <a:latin typeface="Arial"/>
                <a:ea typeface="Times New Roman"/>
                <a:cs typeface="Times New Roman"/>
              </a:rPr>
              <a:t> Spectacles </a:t>
            </a:r>
            <a:r>
              <a:rPr lang="en-US" sz="6400" dirty="0">
                <a:solidFill>
                  <a:srgbClr val="000000"/>
                </a:solidFill>
                <a:latin typeface="Arial"/>
                <a:ea typeface="Times New Roman"/>
                <a:cs typeface="Times New Roman"/>
              </a:rPr>
              <a:t>(all glass) - 1830s: over a half dozen known</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9. </a:t>
            </a:r>
            <a:r>
              <a:rPr lang="en-US" sz="6400" b="1" dirty="0" err="1">
                <a:solidFill>
                  <a:srgbClr val="FF0000"/>
                </a:solidFill>
                <a:latin typeface="Arial"/>
                <a:ea typeface="Times New Roman"/>
                <a:cs typeface="Times New Roman"/>
              </a:rPr>
              <a:t>Spina</a:t>
            </a:r>
            <a:r>
              <a:rPr lang="en-US" sz="6400" b="1" dirty="0">
                <a:solidFill>
                  <a:srgbClr val="FF0000"/>
                </a:solidFill>
                <a:latin typeface="Arial"/>
                <a:ea typeface="Times New Roman"/>
                <a:cs typeface="Times New Roman"/>
              </a:rPr>
              <a:t> </a:t>
            </a:r>
            <a:r>
              <a:rPr lang="en-US" sz="6400" b="1" dirty="0" err="1">
                <a:solidFill>
                  <a:srgbClr val="FF0000"/>
                </a:solidFill>
                <a:latin typeface="Arial"/>
                <a:ea typeface="Times New Roman"/>
                <a:cs typeface="Times New Roman"/>
              </a:rPr>
              <a:t>Frontalis</a:t>
            </a:r>
            <a:r>
              <a:rPr lang="en-US" sz="6400" b="1" dirty="0">
                <a:solidFill>
                  <a:srgbClr val="FF0000"/>
                </a:solidFill>
                <a:latin typeface="Arial"/>
                <a:ea typeface="Times New Roman"/>
                <a:cs typeface="Times New Roman"/>
              </a:rPr>
              <a:t> </a:t>
            </a:r>
            <a:r>
              <a:rPr lang="en-US" sz="6400" dirty="0">
                <a:solidFill>
                  <a:srgbClr val="000000"/>
                </a:solidFill>
                <a:latin typeface="Arial"/>
                <a:ea typeface="Times New Roman"/>
                <a:cs typeface="Times New Roman"/>
              </a:rPr>
              <a:t>(Cap Spectacles) - 17th &gt; 18th century: about a dozen known</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10. </a:t>
            </a:r>
            <a:r>
              <a:rPr lang="en-US" sz="6400" b="1" dirty="0">
                <a:solidFill>
                  <a:srgbClr val="FF0000"/>
                </a:solidFill>
                <a:latin typeface="Arial"/>
                <a:ea typeface="Times New Roman"/>
                <a:cs typeface="Times New Roman"/>
              </a:rPr>
              <a:t>Scarlett Temple Spectacles </a:t>
            </a:r>
            <a:r>
              <a:rPr lang="en-US" sz="6400" dirty="0">
                <a:solidFill>
                  <a:srgbClr val="000000"/>
                </a:solidFill>
                <a:latin typeface="Arial"/>
                <a:ea typeface="Times New Roman"/>
                <a:cs typeface="Times New Roman"/>
              </a:rPr>
              <a:t>(spiral finials) - about 1725 &gt; very early 19th century: about a half dozen known.</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11. </a:t>
            </a:r>
            <a:r>
              <a:rPr lang="en-US" sz="6400" b="1" dirty="0">
                <a:solidFill>
                  <a:srgbClr val="FF0000"/>
                </a:solidFill>
                <a:latin typeface="Arial"/>
                <a:ea typeface="Times New Roman"/>
                <a:cs typeface="Times New Roman"/>
              </a:rPr>
              <a:t>Slit Bridge Nose Spectacles </a:t>
            </a:r>
            <a:r>
              <a:rPr lang="en-US" sz="6400" dirty="0">
                <a:solidFill>
                  <a:srgbClr val="000000"/>
                </a:solidFill>
                <a:latin typeface="Arial"/>
                <a:ea typeface="Times New Roman"/>
                <a:cs typeface="Times New Roman"/>
              </a:rPr>
              <a:t>– 18th century: more than two dozen known. </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12. </a:t>
            </a:r>
            <a:r>
              <a:rPr lang="en-US" sz="6400" b="1" dirty="0">
                <a:solidFill>
                  <a:srgbClr val="FF0000"/>
                </a:solidFill>
                <a:latin typeface="Arial"/>
                <a:ea typeface="Times New Roman"/>
                <a:cs typeface="Times New Roman"/>
              </a:rPr>
              <a:t>Addison Smith </a:t>
            </a:r>
            <a:r>
              <a:rPr lang="en-US" sz="6400" dirty="0">
                <a:solidFill>
                  <a:srgbClr val="000000"/>
                </a:solidFill>
                <a:latin typeface="Arial"/>
                <a:ea typeface="Times New Roman"/>
                <a:cs typeface="Times New Roman"/>
              </a:rPr>
              <a:t>- 4 lens variety – based upon first spectacles patent #1389 in 1783, (the only problem – there is no convincing proof that the actual patent involved flip-up lenses) – perhaps three dozen various styles are known. </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13. </a:t>
            </a:r>
            <a:r>
              <a:rPr lang="en-US" sz="6400" b="1" dirty="0">
                <a:solidFill>
                  <a:srgbClr val="FF0000"/>
                </a:solidFill>
                <a:latin typeface="Arial"/>
                <a:ea typeface="Times New Roman"/>
                <a:cs typeface="Times New Roman"/>
              </a:rPr>
              <a:t>John McAllister Sr. solid gold</a:t>
            </a:r>
            <a:r>
              <a:rPr lang="en-US" sz="6400" dirty="0">
                <a:solidFill>
                  <a:srgbClr val="000000"/>
                </a:solidFill>
                <a:latin typeface="Arial"/>
                <a:ea typeface="Times New Roman"/>
                <a:cs typeface="Times New Roman"/>
              </a:rPr>
              <a:t>, circa 1815-1820 – fewer than five known. </a:t>
            </a:r>
            <a:br>
              <a:rPr lang="en-US" sz="6400" dirty="0">
                <a:solidFill>
                  <a:srgbClr val="000000"/>
                </a:solidFill>
                <a:latin typeface="Arial"/>
                <a:ea typeface="Times New Roman"/>
                <a:cs typeface="Times New Roman"/>
              </a:rPr>
            </a:br>
            <a:r>
              <a:rPr lang="en-US" sz="6400" dirty="0">
                <a:solidFill>
                  <a:srgbClr val="000000"/>
                </a:solidFill>
                <a:latin typeface="Arial"/>
                <a:ea typeface="Times New Roman"/>
                <a:cs typeface="Times New Roman"/>
              </a:rPr>
              <a:t>14. </a:t>
            </a:r>
            <a:r>
              <a:rPr lang="en-US" sz="6400" b="1" dirty="0">
                <a:solidFill>
                  <a:srgbClr val="FF0000"/>
                </a:solidFill>
                <a:latin typeface="Arial"/>
                <a:ea typeface="Times New Roman"/>
                <a:cs typeface="Times New Roman"/>
              </a:rPr>
              <a:t>Burt and Willard Spectacles </a:t>
            </a:r>
            <a:r>
              <a:rPr lang="en-US" sz="6400" dirty="0">
                <a:solidFill>
                  <a:srgbClr val="000000"/>
                </a:solidFill>
                <a:latin typeface="Arial"/>
                <a:ea typeface="Times New Roman"/>
                <a:cs typeface="Times New Roman"/>
              </a:rPr>
              <a:t>– 1859 patent: (only four known in gold including Lincoln’s</a:t>
            </a:r>
            <a:r>
              <a:rPr lang="en-US" sz="6400" dirty="0" smtClean="0">
                <a:solidFill>
                  <a:srgbClr val="000000"/>
                </a:solidFill>
                <a:latin typeface="Arial"/>
                <a:ea typeface="Times New Roman"/>
                <a:cs typeface="Times New Roman"/>
              </a:rPr>
              <a:t>) and then two others in blued-steel at the BOA Museum</a:t>
            </a:r>
            <a:endParaRPr lang="en-US" sz="6400" dirty="0">
              <a:ea typeface="Calibri"/>
              <a:cs typeface="Times New Roman"/>
            </a:endParaRPr>
          </a:p>
          <a:p>
            <a:endParaRPr lang="en-US" dirty="0"/>
          </a:p>
        </p:txBody>
      </p:sp>
    </p:spTree>
    <p:extLst>
      <p:ext uri="{BB962C8B-B14F-4D97-AF65-F5344CB8AC3E}">
        <p14:creationId xmlns:p14="http://schemas.microsoft.com/office/powerpoint/2010/main" val="363534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US" sz="2800" dirty="0" smtClean="0">
                <a:solidFill>
                  <a:srgbClr val="000000"/>
                </a:solidFill>
                <a:latin typeface="Arial"/>
                <a:ea typeface="Times New Roman"/>
                <a:cs typeface="Times New Roman"/>
              </a:rPr>
              <a:t>The Burt and Willard specs at the LOC </a:t>
            </a:r>
            <a:r>
              <a:rPr lang="en-US" sz="2800" dirty="0">
                <a:solidFill>
                  <a:srgbClr val="000000"/>
                </a:solidFill>
                <a:latin typeface="Arial"/>
                <a:ea typeface="Times New Roman"/>
                <a:cs typeface="Times New Roman"/>
              </a:rPr>
              <a:t>should now be ranked alongside the greatest, most famous vision aids in the world (like Thomas Jefferson’s </a:t>
            </a:r>
            <a:r>
              <a:rPr lang="en-US" sz="2800" dirty="0" smtClean="0">
                <a:solidFill>
                  <a:srgbClr val="000000"/>
                </a:solidFill>
                <a:latin typeface="Arial"/>
                <a:ea typeface="Times New Roman"/>
                <a:cs typeface="Times New Roman"/>
              </a:rPr>
              <a:t>self-devised </a:t>
            </a:r>
            <a:r>
              <a:rPr lang="en-US" sz="2800" dirty="0">
                <a:solidFill>
                  <a:srgbClr val="000000"/>
                </a:solidFill>
                <a:latin typeface="Arial"/>
                <a:ea typeface="Times New Roman"/>
                <a:cs typeface="Times New Roman"/>
              </a:rPr>
              <a:t>eyeglasses </a:t>
            </a:r>
            <a:r>
              <a:rPr lang="en-US" sz="2800" dirty="0" smtClean="0">
                <a:solidFill>
                  <a:srgbClr val="000000"/>
                </a:solidFill>
                <a:latin typeface="Arial"/>
                <a:ea typeface="Times New Roman"/>
                <a:cs typeface="Times New Roman"/>
              </a:rPr>
              <a:t>-1806</a:t>
            </a:r>
            <a:r>
              <a:rPr lang="en-US" sz="2800" dirty="0">
                <a:solidFill>
                  <a:srgbClr val="000000"/>
                </a:solidFill>
                <a:latin typeface="Arial"/>
                <a:ea typeface="Times New Roman"/>
                <a:cs typeface="Times New Roman"/>
              </a:rPr>
              <a:t>), George Washington’s four lens spectacles, Napoleon’s telescope, Ben Franklin’s bifocals [if they are ever located], and even Galileo’s </a:t>
            </a:r>
            <a:r>
              <a:rPr lang="en-US" sz="2800" dirty="0" smtClean="0">
                <a:solidFill>
                  <a:srgbClr val="000000"/>
                </a:solidFill>
                <a:latin typeface="Arial"/>
                <a:ea typeface="Times New Roman"/>
                <a:cs typeface="Times New Roman"/>
              </a:rPr>
              <a:t>two telescopes</a:t>
            </a:r>
            <a:r>
              <a:rPr lang="en-US" dirty="0">
                <a:solidFill>
                  <a:srgbClr val="000000"/>
                </a:solidFill>
                <a:latin typeface="Arial"/>
                <a:ea typeface="Times New Roman"/>
                <a:cs typeface="Times New Roman"/>
              </a:rPr>
              <a:t>.</a:t>
            </a:r>
            <a:endParaRPr lang="en-US" sz="4000" dirty="0">
              <a:ea typeface="Calibri"/>
              <a:cs typeface="Times New Roman"/>
            </a:endParaRPr>
          </a:p>
          <a:p>
            <a:endParaRPr lang="en-US" dirty="0"/>
          </a:p>
        </p:txBody>
      </p:sp>
    </p:spTree>
    <p:extLst>
      <p:ext uri="{BB962C8B-B14F-4D97-AF65-F5344CB8AC3E}">
        <p14:creationId xmlns:p14="http://schemas.microsoft.com/office/powerpoint/2010/main" val="248347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Conclusions</a:t>
            </a:r>
            <a:r>
              <a:rPr lang="en-US" dirty="0" smtClean="0"/>
              <a:t> – the Library of Congress is so very </a:t>
            </a:r>
            <a:r>
              <a:rPr lang="en-US" dirty="0" smtClean="0"/>
              <a:t>fortunate because……</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4200" dirty="0" smtClean="0"/>
              <a:t>Ward H. </a:t>
            </a:r>
            <a:r>
              <a:rPr lang="en-US" sz="4200" dirty="0" err="1" smtClean="0"/>
              <a:t>Lamon</a:t>
            </a:r>
            <a:r>
              <a:rPr lang="en-US" sz="4200" dirty="0" smtClean="0"/>
              <a:t> engraved glasses – with their history</a:t>
            </a:r>
          </a:p>
          <a:p>
            <a:pPr marL="0" indent="0">
              <a:buNone/>
            </a:pPr>
            <a:endParaRPr lang="en-US" sz="4200" dirty="0"/>
          </a:p>
          <a:p>
            <a:pPr marL="0" indent="0">
              <a:buNone/>
            </a:pPr>
            <a:r>
              <a:rPr lang="en-US" sz="4200" dirty="0" smtClean="0"/>
              <a:t>Franklin &amp; Co </a:t>
            </a:r>
            <a:r>
              <a:rPr lang="en-US" sz="4200" dirty="0" err="1" smtClean="0"/>
              <a:t>Opticans</a:t>
            </a:r>
            <a:r>
              <a:rPr lang="en-US" sz="4200" dirty="0" smtClean="0"/>
              <a:t>’ case – with its history</a:t>
            </a:r>
          </a:p>
          <a:p>
            <a:pPr marL="0" lvl="0" indent="0">
              <a:buNone/>
            </a:pPr>
            <a:endParaRPr lang="en-US" sz="4200" dirty="0" smtClean="0"/>
          </a:p>
          <a:p>
            <a:pPr marL="0" lvl="0" indent="0">
              <a:buNone/>
            </a:pPr>
            <a:r>
              <a:rPr lang="en-US" sz="4200" dirty="0" smtClean="0">
                <a:solidFill>
                  <a:prstClr val="black"/>
                </a:solidFill>
              </a:rPr>
              <a:t>Case </a:t>
            </a:r>
            <a:r>
              <a:rPr lang="en-US" sz="4200" dirty="0">
                <a:solidFill>
                  <a:prstClr val="black"/>
                </a:solidFill>
              </a:rPr>
              <a:t>for Burt &amp; Willard </a:t>
            </a:r>
            <a:r>
              <a:rPr lang="en-US" sz="4200" dirty="0" smtClean="0">
                <a:solidFill>
                  <a:prstClr val="black"/>
                </a:solidFill>
              </a:rPr>
              <a:t>glasses – with its history</a:t>
            </a:r>
            <a:endParaRPr lang="en-US" sz="4200" dirty="0">
              <a:solidFill>
                <a:prstClr val="black"/>
              </a:solidFill>
            </a:endParaRPr>
          </a:p>
          <a:p>
            <a:pPr marL="0" indent="0">
              <a:buNone/>
            </a:pPr>
            <a:endParaRPr lang="en-US" sz="4200" dirty="0"/>
          </a:p>
          <a:p>
            <a:pPr marL="0" indent="0">
              <a:buNone/>
            </a:pPr>
            <a:r>
              <a:rPr lang="en-US" sz="4200" dirty="0" smtClean="0"/>
              <a:t>Burt and Willard (1859 patent) glasses – </a:t>
            </a:r>
            <a:r>
              <a:rPr lang="en-US" sz="4200" b="1" i="1" dirty="0" smtClean="0">
                <a:solidFill>
                  <a:srgbClr val="C00000"/>
                </a:solidFill>
              </a:rPr>
              <a:t>DESERVE MORE RECOGNITION in my opinion</a:t>
            </a:r>
          </a:p>
          <a:p>
            <a:pPr marL="0" marR="0" indent="0">
              <a:lnSpc>
                <a:spcPct val="115000"/>
              </a:lnSpc>
              <a:spcBef>
                <a:spcPts val="0"/>
              </a:spcBef>
              <a:spcAft>
                <a:spcPts val="1000"/>
              </a:spcAft>
              <a:buNone/>
            </a:pPr>
            <a:r>
              <a:rPr lang="en-US" sz="4200" dirty="0" smtClean="0"/>
              <a:t>        </a:t>
            </a:r>
            <a:r>
              <a:rPr lang="en-US" sz="4200" dirty="0">
                <a:ea typeface="Calibri"/>
                <a:cs typeface="Times New Roman"/>
              </a:rPr>
              <a:t>the only eyeglasses with which Abe was photographed (on three different occasions) </a:t>
            </a:r>
            <a:r>
              <a:rPr lang="en-US" sz="4200" dirty="0" smtClean="0">
                <a:ea typeface="Calibri"/>
                <a:cs typeface="Times New Roman"/>
              </a:rPr>
              <a:t>between 1863 and 1865 leading </a:t>
            </a:r>
            <a:r>
              <a:rPr lang="en-US" sz="4200" dirty="0">
                <a:ea typeface="Calibri"/>
                <a:cs typeface="Times New Roman"/>
              </a:rPr>
              <a:t>the </a:t>
            </a:r>
            <a:r>
              <a:rPr lang="en-US" sz="4200" dirty="0" smtClean="0">
                <a:ea typeface="Calibri"/>
                <a:cs typeface="Times New Roman"/>
              </a:rPr>
              <a:t>presenter </a:t>
            </a:r>
            <a:r>
              <a:rPr lang="en-US" sz="4200" dirty="0">
                <a:ea typeface="Calibri"/>
                <a:cs typeface="Times New Roman"/>
              </a:rPr>
              <a:t>to conclude these were Lincoln’s most favorite glasses of all. </a:t>
            </a:r>
            <a:r>
              <a:rPr lang="en-US" sz="4200" dirty="0" smtClean="0">
                <a:ea typeface="Calibri"/>
                <a:cs typeface="Times New Roman"/>
              </a:rPr>
              <a:t>They are one of only four known similar examples.</a:t>
            </a:r>
            <a:endParaRPr lang="en-US" sz="4200" dirty="0">
              <a:ea typeface="Calibri"/>
              <a:cs typeface="Times New Roman"/>
            </a:endParaRPr>
          </a:p>
          <a:p>
            <a:pPr marL="0" marR="0" indent="0">
              <a:lnSpc>
                <a:spcPct val="115000"/>
              </a:lnSpc>
              <a:spcBef>
                <a:spcPts val="0"/>
              </a:spcBef>
              <a:spcAft>
                <a:spcPts val="1000"/>
              </a:spcAft>
              <a:buNone/>
            </a:pPr>
            <a:r>
              <a:rPr lang="en-US" sz="4200" dirty="0" smtClean="0">
                <a:ea typeface="Calibri"/>
                <a:cs typeface="Times New Roman"/>
              </a:rPr>
              <a:t>                     </a:t>
            </a:r>
            <a:r>
              <a:rPr lang="en-US" sz="4200" b="1" i="1" dirty="0" smtClean="0">
                <a:solidFill>
                  <a:srgbClr val="C00000"/>
                </a:solidFill>
                <a:ea typeface="Calibri"/>
                <a:cs typeface="Times New Roman"/>
              </a:rPr>
              <a:t>These are a very rare world-class optical treasure, one of the most famous and important pair of eyeglasses ever created in the past 700+ years.</a:t>
            </a:r>
          </a:p>
          <a:p>
            <a:pPr marL="0" marR="0" indent="0">
              <a:lnSpc>
                <a:spcPct val="115000"/>
              </a:lnSpc>
              <a:spcBef>
                <a:spcPts val="0"/>
              </a:spcBef>
              <a:spcAft>
                <a:spcPts val="1000"/>
              </a:spcAft>
              <a:buNone/>
            </a:pPr>
            <a:endParaRPr lang="en-US" sz="2200" b="1" i="1" dirty="0" smtClean="0">
              <a:solidFill>
                <a:srgbClr val="FF0000"/>
              </a:solidFill>
              <a:ea typeface="Calibri"/>
              <a:cs typeface="Times New Roman"/>
            </a:endParaRPr>
          </a:p>
          <a:p>
            <a:pPr marL="0" marR="0" indent="0">
              <a:lnSpc>
                <a:spcPct val="115000"/>
              </a:lnSpc>
              <a:spcBef>
                <a:spcPts val="0"/>
              </a:spcBef>
              <a:spcAft>
                <a:spcPts val="1000"/>
              </a:spcAft>
              <a:buNone/>
            </a:pPr>
            <a:endParaRPr lang="en-US" sz="2200" b="1" i="1" dirty="0">
              <a:solidFill>
                <a:srgbClr val="FF0000"/>
              </a:solidFill>
              <a:ea typeface="Calibri"/>
              <a:cs typeface="Times New Roman"/>
            </a:endParaRPr>
          </a:p>
          <a:p>
            <a:pPr marL="0" indent="0">
              <a:buNone/>
            </a:pPr>
            <a:r>
              <a:rPr lang="en-US" dirty="0" smtClean="0"/>
              <a:t>      </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4953000"/>
            <a:ext cx="1930400" cy="1447800"/>
          </a:xfrm>
          <a:prstGeom prst="rect">
            <a:avLst/>
          </a:prstGeom>
        </p:spPr>
      </p:pic>
    </p:spTree>
    <p:extLst>
      <p:ext uri="{BB962C8B-B14F-4D97-AF65-F5344CB8AC3E}">
        <p14:creationId xmlns:p14="http://schemas.microsoft.com/office/powerpoint/2010/main" val="7500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en-US" dirty="0"/>
          </a:p>
        </p:txBody>
      </p:sp>
      <p:sp>
        <p:nvSpPr>
          <p:cNvPr id="3" name="Content Placeholder 2"/>
          <p:cNvSpPr>
            <a:spLocks noGrp="1"/>
          </p:cNvSpPr>
          <p:nvPr>
            <p:ph idx="1"/>
          </p:nvPr>
        </p:nvSpPr>
        <p:spPr/>
        <p:txBody>
          <a:bodyPr/>
          <a:lstStyle/>
          <a:p>
            <a:r>
              <a:rPr lang="en-US" dirty="0" smtClean="0"/>
              <a:t>Thank you. </a:t>
            </a:r>
          </a:p>
          <a:p>
            <a:r>
              <a:rPr lang="en-US" dirty="0" smtClean="0"/>
              <a:t>If you wish to learn more about this and other topics go to </a:t>
            </a:r>
            <a:r>
              <a:rPr lang="en-US" dirty="0" smtClean="0">
                <a:hlinkClick r:id="rId2"/>
              </a:rPr>
              <a:t>www.antiquespectacles.com</a:t>
            </a:r>
            <a:r>
              <a:rPr lang="en-US" dirty="0" smtClean="0"/>
              <a:t>.</a:t>
            </a:r>
          </a:p>
          <a:p>
            <a:r>
              <a:rPr lang="en-US" dirty="0" smtClean="0"/>
              <a:t>Enjoy what you find there. </a:t>
            </a:r>
            <a:endParaRPr lang="en-US" dirty="0"/>
          </a:p>
        </p:txBody>
      </p:sp>
    </p:spTree>
    <p:extLst>
      <p:ext uri="{BB962C8B-B14F-4D97-AF65-F5344CB8AC3E}">
        <p14:creationId xmlns:p14="http://schemas.microsoft.com/office/powerpoint/2010/main" val="115760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Facts Regarding Lincoln and Glasses </a:t>
            </a:r>
            <a:endParaRPr lang="en-US" dirty="0"/>
          </a:p>
        </p:txBody>
      </p:sp>
      <p:sp>
        <p:nvSpPr>
          <p:cNvPr id="3" name="Content Placeholder 2"/>
          <p:cNvSpPr>
            <a:spLocks noGrp="1"/>
          </p:cNvSpPr>
          <p:nvPr>
            <p:ph idx="1"/>
          </p:nvPr>
        </p:nvSpPr>
        <p:spPr>
          <a:xfrm>
            <a:off x="457200" y="1493837"/>
            <a:ext cx="8229600" cy="4525963"/>
          </a:xfrm>
        </p:spPr>
        <p:txBody>
          <a:bodyPr>
            <a:normAutofit fontScale="92500" lnSpcReduction="20000"/>
          </a:bodyPr>
          <a:lstStyle/>
          <a:p>
            <a:pPr lvl="0"/>
            <a:r>
              <a:rPr lang="en-US" dirty="0">
                <a:solidFill>
                  <a:prstClr val="black"/>
                </a:solidFill>
              </a:rPr>
              <a:t>All the details at </a:t>
            </a:r>
            <a:r>
              <a:rPr lang="en-US" dirty="0">
                <a:solidFill>
                  <a:prstClr val="black"/>
                </a:solidFill>
                <a:hlinkClick r:id="rId2"/>
              </a:rPr>
              <a:t>www.antiquespectacles.com</a:t>
            </a:r>
            <a:r>
              <a:rPr lang="en-US" dirty="0">
                <a:solidFill>
                  <a:prstClr val="black"/>
                </a:solidFill>
              </a:rPr>
              <a:t> </a:t>
            </a:r>
            <a:endParaRPr lang="en-US" dirty="0" smtClean="0">
              <a:solidFill>
                <a:prstClr val="black"/>
              </a:solidFill>
            </a:endParaRPr>
          </a:p>
          <a:p>
            <a:pPr lvl="0"/>
            <a:r>
              <a:rPr lang="en-US" b="1" dirty="0" smtClean="0">
                <a:solidFill>
                  <a:srgbClr val="C00000"/>
                </a:solidFill>
              </a:rPr>
              <a:t>Overlay</a:t>
            </a:r>
            <a:r>
              <a:rPr lang="en-US" dirty="0" smtClean="0">
                <a:solidFill>
                  <a:prstClr val="black"/>
                </a:solidFill>
              </a:rPr>
              <a:t> - “</a:t>
            </a:r>
            <a:r>
              <a:rPr lang="en-US" sz="3000" dirty="0" smtClean="0">
                <a:solidFill>
                  <a:prstClr val="black"/>
                </a:solidFill>
              </a:rPr>
              <a:t>Major 21</a:t>
            </a:r>
            <a:r>
              <a:rPr lang="en-US" sz="3000" baseline="30000" dirty="0" smtClean="0">
                <a:solidFill>
                  <a:prstClr val="black"/>
                </a:solidFill>
              </a:rPr>
              <a:t>st</a:t>
            </a:r>
            <a:r>
              <a:rPr lang="en-US" sz="3000" dirty="0" smtClean="0">
                <a:solidFill>
                  <a:prstClr val="black"/>
                </a:solidFill>
              </a:rPr>
              <a:t> Century Optical Discoveries” </a:t>
            </a:r>
            <a:r>
              <a:rPr lang="en-US" dirty="0">
                <a:solidFill>
                  <a:prstClr val="black"/>
                </a:solidFill>
              </a:rPr>
              <a:t>– </a:t>
            </a:r>
          </a:p>
          <a:p>
            <a:pPr marL="0" lvl="0" indent="0">
              <a:buNone/>
            </a:pPr>
            <a:r>
              <a:rPr lang="en-US" b="1" dirty="0" smtClean="0">
                <a:solidFill>
                  <a:prstClr val="black"/>
                </a:solidFill>
              </a:rPr>
              <a:t>                         </a:t>
            </a:r>
            <a:r>
              <a:rPr lang="en-US" b="1" dirty="0" smtClean="0">
                <a:solidFill>
                  <a:srgbClr val="C00000"/>
                </a:solidFill>
              </a:rPr>
              <a:t>the very first one </a:t>
            </a:r>
          </a:p>
          <a:p>
            <a:pPr marL="0" lvl="0" indent="0">
              <a:buNone/>
            </a:pPr>
            <a:endParaRPr lang="en-US" sz="2800" dirty="0" smtClean="0"/>
          </a:p>
          <a:p>
            <a:r>
              <a:rPr lang="en-US" sz="2800" dirty="0" smtClean="0"/>
              <a:t>Lincoln has been associated with a number of pair of spectacles</a:t>
            </a:r>
          </a:p>
          <a:p>
            <a:pPr lvl="0"/>
            <a:r>
              <a:rPr lang="en-US" sz="2800" dirty="0">
                <a:solidFill>
                  <a:prstClr val="black"/>
                </a:solidFill>
              </a:rPr>
              <a:t>Some have been proven NOT to be his.</a:t>
            </a:r>
          </a:p>
          <a:p>
            <a:pPr marL="0" lvl="0" indent="0">
              <a:buNone/>
            </a:pPr>
            <a:r>
              <a:rPr lang="en-US" sz="1400" dirty="0">
                <a:solidFill>
                  <a:prstClr val="black"/>
                </a:solidFill>
              </a:rPr>
              <a:t>                     Chicago Historical Society</a:t>
            </a:r>
          </a:p>
          <a:p>
            <a:pPr marL="0" lvl="0" indent="0">
              <a:buNone/>
            </a:pPr>
            <a:r>
              <a:rPr lang="en-US" sz="1400" dirty="0">
                <a:solidFill>
                  <a:prstClr val="black"/>
                </a:solidFill>
              </a:rPr>
              <a:t>                     Lincoln Presidential Library and Museum </a:t>
            </a:r>
          </a:p>
          <a:p>
            <a:pPr marL="0" lvl="0" indent="0">
              <a:buNone/>
            </a:pPr>
            <a:r>
              <a:rPr lang="en-US" sz="1400" dirty="0">
                <a:solidFill>
                  <a:prstClr val="black"/>
                </a:solidFill>
              </a:rPr>
              <a:t>                     Tabor Collection</a:t>
            </a:r>
          </a:p>
          <a:p>
            <a:pPr marL="0" lvl="0" indent="0">
              <a:buNone/>
            </a:pPr>
            <a:r>
              <a:rPr lang="en-US" sz="1400" dirty="0">
                <a:solidFill>
                  <a:prstClr val="black"/>
                </a:solidFill>
              </a:rPr>
              <a:t>                     </a:t>
            </a:r>
            <a:r>
              <a:rPr lang="en-US" sz="1400" dirty="0" err="1">
                <a:solidFill>
                  <a:prstClr val="black"/>
                </a:solidFill>
              </a:rPr>
              <a:t>Lattimer</a:t>
            </a:r>
            <a:r>
              <a:rPr lang="en-US" sz="1400" dirty="0">
                <a:solidFill>
                  <a:prstClr val="black"/>
                </a:solidFill>
              </a:rPr>
              <a:t> Collection </a:t>
            </a:r>
          </a:p>
          <a:p>
            <a:pPr marL="0" lvl="0" indent="0">
              <a:buNone/>
            </a:pPr>
            <a:r>
              <a:rPr lang="en-US" sz="1400" dirty="0">
                <a:solidFill>
                  <a:prstClr val="black"/>
                </a:solidFill>
              </a:rPr>
              <a:t>                     University </a:t>
            </a:r>
            <a:r>
              <a:rPr lang="en-US" sz="1400" dirty="0" smtClean="0">
                <a:solidFill>
                  <a:prstClr val="black"/>
                </a:solidFill>
              </a:rPr>
              <a:t>Archives</a:t>
            </a:r>
            <a:endParaRPr lang="en-US" sz="2800" b="1" dirty="0" smtClean="0"/>
          </a:p>
          <a:p>
            <a:r>
              <a:rPr lang="en-US" sz="2800" dirty="0"/>
              <a:t>T</a:t>
            </a:r>
            <a:r>
              <a:rPr lang="en-US" sz="2800" dirty="0" smtClean="0"/>
              <a:t>wo were definitely his….</a:t>
            </a:r>
            <a:r>
              <a:rPr lang="en-US" sz="2800" i="1" dirty="0" smtClean="0">
                <a:solidFill>
                  <a:srgbClr val="FF0000"/>
                </a:solidFill>
              </a:rPr>
              <a:t>in his pockets (now at LOC).</a:t>
            </a:r>
          </a:p>
        </p:txBody>
      </p:sp>
    </p:spTree>
    <p:extLst>
      <p:ext uri="{BB962C8B-B14F-4D97-AF65-F5344CB8AC3E}">
        <p14:creationId xmlns:p14="http://schemas.microsoft.com/office/powerpoint/2010/main" val="280622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We will NOT (have time to) discuss</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When Lincoln started wearing them</a:t>
            </a:r>
            <a:r>
              <a:rPr lang="en-US" dirty="0"/>
              <a:t>?</a:t>
            </a:r>
            <a:endParaRPr lang="en-US" dirty="0" smtClean="0"/>
          </a:p>
          <a:p>
            <a:r>
              <a:rPr lang="en-US" dirty="0" smtClean="0"/>
              <a:t>Who made some of these glasses?</a:t>
            </a:r>
          </a:p>
          <a:p>
            <a:r>
              <a:rPr lang="en-US" dirty="0" smtClean="0"/>
              <a:t>How do others describe him wearing specs?</a:t>
            </a:r>
          </a:p>
          <a:p>
            <a:r>
              <a:rPr lang="en-US" dirty="0" smtClean="0"/>
              <a:t>Where did he wear them?</a:t>
            </a:r>
          </a:p>
          <a:p>
            <a:pPr marL="0" indent="0">
              <a:buNone/>
            </a:pPr>
            <a:r>
              <a:rPr lang="en-US" sz="2400" dirty="0"/>
              <a:t> </a:t>
            </a:r>
            <a:r>
              <a:rPr lang="en-US" sz="2400" dirty="0" smtClean="0"/>
              <a:t>                      </a:t>
            </a:r>
            <a:r>
              <a:rPr lang="en-US" sz="2100" i="1" dirty="0" smtClean="0"/>
              <a:t>Alan and I believe he wore them at Gettysburg</a:t>
            </a:r>
          </a:p>
          <a:p>
            <a:r>
              <a:rPr lang="en-US" dirty="0" smtClean="0"/>
              <a:t>What were his own comments about needing and using glasses</a:t>
            </a:r>
            <a:r>
              <a:rPr lang="en-US" dirty="0"/>
              <a:t>?</a:t>
            </a:r>
            <a:endParaRPr lang="en-US" dirty="0" smtClean="0"/>
          </a:p>
          <a:p>
            <a:pPr marL="0" indent="0">
              <a:buNone/>
            </a:pPr>
            <a:endParaRPr lang="en-US" dirty="0" smtClean="0"/>
          </a:p>
          <a:p>
            <a:pPr marL="0" indent="0">
              <a:buNone/>
            </a:pPr>
            <a:r>
              <a:rPr lang="en-US" dirty="0" smtClean="0"/>
              <a:t>               </a:t>
            </a:r>
            <a:r>
              <a:rPr lang="en-US" b="1" dirty="0" smtClean="0">
                <a:solidFill>
                  <a:srgbClr val="C00000"/>
                </a:solidFill>
              </a:rPr>
              <a:t>All this information and much more is on the website.</a:t>
            </a:r>
          </a:p>
          <a:p>
            <a:endParaRPr lang="en-US" dirty="0"/>
          </a:p>
          <a:p>
            <a:r>
              <a:rPr lang="en-US" dirty="0" smtClean="0"/>
              <a:t>Today we will focus on the examination of the two at the LOC and also the photographs of Lincoln</a:t>
            </a:r>
          </a:p>
          <a:p>
            <a:endParaRPr lang="en-US" dirty="0" smtClean="0"/>
          </a:p>
          <a:p>
            <a:pPr marL="0" indent="0">
              <a:buNone/>
            </a:pPr>
            <a:r>
              <a:rPr lang="en-US" b="1" i="1" dirty="0" smtClean="0">
                <a:solidFill>
                  <a:srgbClr val="C00000"/>
                </a:solidFill>
              </a:rPr>
              <a:t>                 We should arrive at some significant conclusions</a:t>
            </a:r>
          </a:p>
          <a:p>
            <a:endParaRPr lang="en-US" dirty="0" smtClean="0"/>
          </a:p>
          <a:p>
            <a:endParaRPr lang="en-US" dirty="0"/>
          </a:p>
        </p:txBody>
      </p:sp>
    </p:spTree>
    <p:extLst>
      <p:ext uri="{BB962C8B-B14F-4D97-AF65-F5344CB8AC3E}">
        <p14:creationId xmlns:p14="http://schemas.microsoft.com/office/powerpoint/2010/main" val="309749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dirty="0">
                <a:solidFill>
                  <a:prstClr val="black"/>
                </a:solidFill>
                <a:ea typeface="+mn-ea"/>
                <a:cs typeface="+mn-cs"/>
              </a:rPr>
              <a:t>Library of Congress </a:t>
            </a:r>
            <a:r>
              <a:rPr lang="en-US" dirty="0" smtClean="0">
                <a:solidFill>
                  <a:prstClr val="black"/>
                </a:solidFill>
                <a:ea typeface="+mn-ea"/>
                <a:cs typeface="+mn-cs"/>
              </a:rPr>
              <a:t>Holdings</a:t>
            </a:r>
            <a:r>
              <a:rPr lang="en-US" sz="3200" dirty="0">
                <a:solidFill>
                  <a:prstClr val="black"/>
                </a:solidFill>
                <a:ea typeface="+mn-ea"/>
                <a:cs typeface="+mn-cs"/>
              </a:rPr>
              <a:t/>
            </a:r>
            <a:br>
              <a:rPr lang="en-US" sz="3200" dirty="0">
                <a:solidFill>
                  <a:prstClr val="black"/>
                </a:solidFill>
                <a:ea typeface="+mn-ea"/>
                <a:cs typeface="+mn-cs"/>
              </a:rPr>
            </a:br>
            <a:endParaRPr lang="en-US" dirty="0"/>
          </a:p>
        </p:txBody>
      </p:sp>
      <p:sp>
        <p:nvSpPr>
          <p:cNvPr id="3" name="Content Placeholder 2"/>
          <p:cNvSpPr>
            <a:spLocks noGrp="1"/>
          </p:cNvSpPr>
          <p:nvPr>
            <p:ph idx="1"/>
          </p:nvPr>
        </p:nvSpPr>
        <p:spPr>
          <a:xfrm>
            <a:off x="457200" y="1295400"/>
            <a:ext cx="8229600" cy="4525963"/>
          </a:xfrm>
        </p:spPr>
        <p:txBody>
          <a:bodyPr>
            <a:normAutofit fontScale="85000" lnSpcReduction="20000"/>
          </a:bodyPr>
          <a:lstStyle/>
          <a:p>
            <a:pPr marL="0" indent="0">
              <a:buNone/>
            </a:pPr>
            <a:r>
              <a:rPr lang="en-US" dirty="0" smtClean="0"/>
              <a:t>                         </a:t>
            </a:r>
            <a:r>
              <a:rPr lang="en-US" sz="2800" dirty="0" smtClean="0"/>
              <a:t>Assassination – April 14, 1865</a:t>
            </a:r>
          </a:p>
          <a:p>
            <a:pPr marL="0" indent="0">
              <a:buNone/>
            </a:pPr>
            <a:endParaRPr lang="en-US" sz="2600" dirty="0" smtClean="0">
              <a:solidFill>
                <a:srgbClr val="000000"/>
              </a:solidFill>
              <a:latin typeface="Arial"/>
              <a:ea typeface="Times New Roman"/>
            </a:endParaRPr>
          </a:p>
          <a:p>
            <a:pPr marL="0" indent="0">
              <a:buNone/>
            </a:pPr>
            <a:endParaRPr lang="en-US" sz="2600" dirty="0" smtClean="0">
              <a:solidFill>
                <a:srgbClr val="000000"/>
              </a:solidFill>
              <a:latin typeface="Arial"/>
              <a:ea typeface="Times New Roman"/>
            </a:endParaRPr>
          </a:p>
          <a:p>
            <a:pPr marL="0" indent="0">
              <a:buNone/>
            </a:pPr>
            <a:endParaRPr lang="en-US" sz="2600" dirty="0">
              <a:solidFill>
                <a:srgbClr val="000000"/>
              </a:solidFill>
              <a:latin typeface="Arial"/>
              <a:ea typeface="Times New Roman"/>
            </a:endParaRPr>
          </a:p>
          <a:p>
            <a:pPr marL="0" indent="0">
              <a:buNone/>
            </a:pPr>
            <a:endParaRPr lang="en-US" sz="2600" dirty="0" smtClean="0">
              <a:solidFill>
                <a:srgbClr val="000000"/>
              </a:solidFill>
              <a:latin typeface="Arial"/>
              <a:ea typeface="Times New Roman"/>
            </a:endParaRPr>
          </a:p>
          <a:p>
            <a:pPr marL="0" indent="0">
              <a:buNone/>
            </a:pPr>
            <a:endParaRPr lang="en-US" sz="2600" dirty="0">
              <a:solidFill>
                <a:srgbClr val="000000"/>
              </a:solidFill>
              <a:latin typeface="Arial"/>
              <a:ea typeface="Times New Roman"/>
            </a:endParaRPr>
          </a:p>
          <a:p>
            <a:pPr marL="0" indent="0">
              <a:buNone/>
            </a:pPr>
            <a:endParaRPr lang="en-US" sz="2600" dirty="0" smtClean="0">
              <a:solidFill>
                <a:srgbClr val="000000"/>
              </a:solidFill>
              <a:latin typeface="Arial"/>
              <a:ea typeface="Times New Roman"/>
            </a:endParaRPr>
          </a:p>
          <a:p>
            <a:pPr marL="0" indent="0">
              <a:buNone/>
            </a:pPr>
            <a:endParaRPr lang="en-US" sz="2600" dirty="0">
              <a:solidFill>
                <a:srgbClr val="000000"/>
              </a:solidFill>
              <a:latin typeface="Arial"/>
              <a:ea typeface="Times New Roman"/>
            </a:endParaRPr>
          </a:p>
          <a:p>
            <a:pPr marL="0" indent="0">
              <a:buNone/>
            </a:pPr>
            <a:r>
              <a:rPr lang="en-US" sz="2800" dirty="0" smtClean="0">
                <a:solidFill>
                  <a:srgbClr val="000000"/>
                </a:solidFill>
                <a:latin typeface="Arial"/>
                <a:ea typeface="Times New Roman"/>
              </a:rPr>
              <a:t>The </a:t>
            </a:r>
            <a:r>
              <a:rPr lang="en-US" sz="2800" dirty="0">
                <a:solidFill>
                  <a:srgbClr val="000000"/>
                </a:solidFill>
                <a:latin typeface="Arial"/>
                <a:ea typeface="Times New Roman"/>
              </a:rPr>
              <a:t>locked leather box containing the contents of Lincoln’s pockets the night of his assassination was passed down in the family and then was donated to the Library of Congress by Lincoln’s granddaughter Mrs. Charles </a:t>
            </a:r>
            <a:r>
              <a:rPr lang="en-US" sz="2800" dirty="0" err="1">
                <a:solidFill>
                  <a:srgbClr val="000000"/>
                </a:solidFill>
                <a:latin typeface="Arial"/>
                <a:ea typeface="Times New Roman"/>
              </a:rPr>
              <a:t>Isham</a:t>
            </a:r>
            <a:r>
              <a:rPr lang="en-US" sz="2800" dirty="0">
                <a:solidFill>
                  <a:srgbClr val="000000"/>
                </a:solidFill>
                <a:latin typeface="Arial"/>
                <a:ea typeface="Times New Roman"/>
              </a:rPr>
              <a:t> in October 1937. The box remained unopened until the spring of </a:t>
            </a:r>
            <a:r>
              <a:rPr lang="en-US" sz="2800" dirty="0" smtClean="0">
                <a:solidFill>
                  <a:srgbClr val="000000"/>
                </a:solidFill>
                <a:latin typeface="Arial"/>
                <a:ea typeface="Times New Roman"/>
              </a:rPr>
              <a:t>1976.</a:t>
            </a:r>
            <a:endParaRPr lang="en-US" sz="2800" dirty="0" smtClean="0"/>
          </a:p>
        </p:txBody>
      </p:sp>
      <p:pic>
        <p:nvPicPr>
          <p:cNvPr id="5" name="Picture 3" descr="C:\Users\David\Documents\0001  THE KEY ARCHIVES\COMPLETED - Abe Lincoln Glasses\1 FINAL WEBPAGE\9 Library of Congress - OK\1 bo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94" t="16065" b="16837"/>
          <a:stretch/>
        </p:blipFill>
        <p:spPr bwMode="auto">
          <a:xfrm>
            <a:off x="2438400" y="1981200"/>
            <a:ext cx="3499742" cy="18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3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Lincoln’s Pockets 1</a:t>
            </a:r>
            <a:endParaRPr lang="en-US" dirty="0"/>
          </a:p>
        </p:txBody>
      </p:sp>
      <p:pic>
        <p:nvPicPr>
          <p:cNvPr id="1026" name="Picture 2" descr="C:\Users\David\Documents\0001  THE KEY ARCHIVES\COMPLETED - Abe Lincoln Glasses\1 FINAL WEBPAGE\9 Library of Congress - OK\5 Lincoln optical materi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962400"/>
            <a:ext cx="2926628" cy="2195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vid\Documents\0001  THE KEY ARCHIVES\COMPLETED - Abe Lincoln Glasses\1 FINAL WEBPAGE\9 Library of Congress - OK\2 cont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18303"/>
            <a:ext cx="2628955" cy="197184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vid\Documents\0001  THE KEY ARCHIVES\COMPLETED - Abe Lincoln Glasses\1 FINAL WEBPAGE\9 Library of Congress - OK\3 perhaps thought to be two pai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10"/>
          <a:stretch/>
        </p:blipFill>
        <p:spPr bwMode="auto">
          <a:xfrm>
            <a:off x="5715000" y="1318303"/>
            <a:ext cx="1745340" cy="2177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David\Documents\0001  THE KEY ARCHIVES\COMPLETED - Abe Lincoln Glasses\1 FINAL WEBPAGE\9 Library of Congress - OK\4 National tour, Newberry Library.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736600" y="3962400"/>
            <a:ext cx="29464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0" y="6248400"/>
            <a:ext cx="4808304" cy="369332"/>
          </a:xfrm>
          <a:prstGeom prst="rect">
            <a:avLst/>
          </a:prstGeom>
          <a:noFill/>
        </p:spPr>
        <p:txBody>
          <a:bodyPr wrap="none" rtlCol="0">
            <a:spAutoFit/>
          </a:bodyPr>
          <a:lstStyle/>
          <a:p>
            <a:pPr algn="ctr"/>
            <a:r>
              <a:rPr lang="en-US" dirty="0" smtClean="0"/>
              <a:t>Exhibition at the Newberry Library, Chicago, 2009</a:t>
            </a:r>
            <a:endParaRPr lang="en-US" dirty="0"/>
          </a:p>
        </p:txBody>
      </p:sp>
      <p:sp>
        <p:nvSpPr>
          <p:cNvPr id="4" name="TextBox 3"/>
          <p:cNvSpPr txBox="1"/>
          <p:nvPr/>
        </p:nvSpPr>
        <p:spPr>
          <a:xfrm>
            <a:off x="4130953" y="1905000"/>
            <a:ext cx="1126847" cy="646331"/>
          </a:xfrm>
          <a:prstGeom prst="rect">
            <a:avLst/>
          </a:prstGeom>
          <a:noFill/>
        </p:spPr>
        <p:txBody>
          <a:bodyPr wrap="none" rtlCol="0">
            <a:spAutoFit/>
          </a:bodyPr>
          <a:lstStyle/>
          <a:p>
            <a:r>
              <a:rPr lang="en-US" dirty="0" smtClean="0"/>
              <a:t>Library of </a:t>
            </a:r>
          </a:p>
          <a:p>
            <a:r>
              <a:rPr lang="en-US" dirty="0" smtClean="0"/>
              <a:t>Congress</a:t>
            </a:r>
            <a:endParaRPr lang="en-US" dirty="0"/>
          </a:p>
        </p:txBody>
      </p:sp>
    </p:spTree>
    <p:extLst>
      <p:ext uri="{BB962C8B-B14F-4D97-AF65-F5344CB8AC3E}">
        <p14:creationId xmlns:p14="http://schemas.microsoft.com/office/powerpoint/2010/main" val="262915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Lincoln’s </a:t>
            </a:r>
            <a:r>
              <a:rPr lang="en-US" dirty="0"/>
              <a:t>P</a:t>
            </a:r>
            <a:r>
              <a:rPr lang="en-US" dirty="0" smtClean="0"/>
              <a:t>ockets 2</a:t>
            </a:r>
            <a:endParaRPr lang="en-US" dirty="0"/>
          </a:p>
        </p:txBody>
      </p:sp>
      <p:pic>
        <p:nvPicPr>
          <p:cNvPr id="3074" name="Picture 2" descr="C:\Users\David\Documents\0001  THE KEY ARCHIVES\COMPLETED - Abe Lincoln Glasses\1 FINAL WEBPAGE\9 Library of Congress - OK\11 library of congress 0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561054"/>
            <a:ext cx="3261967" cy="21836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vid\Documents\0001  THE KEY ARCHIVES\COMPLETED - Abe Lincoln Glasses\1 FINAL WEBPAGE\9 Library of Congress - OK\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538136"/>
            <a:ext cx="2520694" cy="16875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avid\Documents\0001  THE KEY ARCHIVES\COMPLETED - Abe Lincoln Glasses\1 FINAL WEBPAGE\9 Library of Congress - OK\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474" t="17521" r="26751" b="9819"/>
          <a:stretch/>
        </p:blipFill>
        <p:spPr bwMode="auto">
          <a:xfrm>
            <a:off x="3657599" y="4334407"/>
            <a:ext cx="1896393" cy="189131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David\Documents\0001  THE KEY ARCHIVES\COMPLETED - Abe Lincoln Glasses\1 FINAL WEBPAGE\9 Library of Congress - OK\13 library of congress 0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543530"/>
            <a:ext cx="2343452" cy="15689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David\Documents\0001  THE KEY ARCHIVES\COMPLETED - Abe Lincoln Glasses\1 FINAL WEBPAGE\9 Library of Congress - OK\10 library of congress 0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578429"/>
            <a:ext cx="3330109" cy="2229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72553" y="2362200"/>
            <a:ext cx="1032847" cy="923330"/>
          </a:xfrm>
          <a:prstGeom prst="rect">
            <a:avLst/>
          </a:prstGeom>
          <a:noFill/>
        </p:spPr>
        <p:txBody>
          <a:bodyPr wrap="none" rtlCol="0">
            <a:spAutoFit/>
          </a:bodyPr>
          <a:lstStyle/>
          <a:p>
            <a:r>
              <a:rPr lang="en-US" dirty="0" smtClean="0"/>
              <a:t> Library</a:t>
            </a:r>
          </a:p>
          <a:p>
            <a:r>
              <a:rPr lang="en-US" dirty="0" smtClean="0"/>
              <a:t>     of </a:t>
            </a:r>
          </a:p>
          <a:p>
            <a:r>
              <a:rPr lang="en-US" dirty="0" smtClean="0"/>
              <a:t>Congress</a:t>
            </a:r>
            <a:endParaRPr lang="en-US" dirty="0"/>
          </a:p>
        </p:txBody>
      </p:sp>
    </p:spTree>
    <p:extLst>
      <p:ext uri="{BB962C8B-B14F-4D97-AF65-F5344CB8AC3E}">
        <p14:creationId xmlns:p14="http://schemas.microsoft.com/office/powerpoint/2010/main" val="203593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Glasses, Cases and Cleaner</a:t>
            </a:r>
            <a:endParaRPr lang="en-US" dirty="0"/>
          </a:p>
        </p:txBody>
      </p:sp>
      <p:pic>
        <p:nvPicPr>
          <p:cNvPr id="4098" name="Picture 2" descr="C:\Users\David\Documents\0001  THE KEY ARCHIVES\COMPLETED - Abe Lincoln Glasses\1 FINAL WEBPAGE\9 Library of Congress - OK\Road trip south, November 2011 046.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6008" t="11893" r="26008" b="40243"/>
          <a:stretch/>
        </p:blipFill>
        <p:spPr bwMode="auto">
          <a:xfrm>
            <a:off x="2971800" y="4419600"/>
            <a:ext cx="2895600" cy="21662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vid\Documents\0001  THE KEY ARCHIVES\COMPLETED - Abe Lincoln Glasses\1 FINAL WEBPAGE\9 Library of Congress - OK\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40" t="11085" r="16847" b="4585"/>
          <a:stretch/>
        </p:blipFill>
        <p:spPr bwMode="auto">
          <a:xfrm>
            <a:off x="304800" y="1323141"/>
            <a:ext cx="3113315" cy="29124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avid\Documents\0001  THE KEY ARCHIVES\COMPLETED - Abe Lincoln Glasses\1 FINAL WEBPAGE\9 Library of Congress - OK\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48" t="4833" r="10448" b="22962"/>
          <a:stretch/>
        </p:blipFill>
        <p:spPr bwMode="auto">
          <a:xfrm>
            <a:off x="4876799" y="1396883"/>
            <a:ext cx="4038601" cy="27649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91553" y="2505670"/>
            <a:ext cx="1032847" cy="923330"/>
          </a:xfrm>
          <a:prstGeom prst="rect">
            <a:avLst/>
          </a:prstGeom>
          <a:noFill/>
        </p:spPr>
        <p:txBody>
          <a:bodyPr wrap="none" rtlCol="0">
            <a:spAutoFit/>
          </a:bodyPr>
          <a:lstStyle/>
          <a:p>
            <a:r>
              <a:rPr lang="en-US" dirty="0" smtClean="0"/>
              <a:t>Library </a:t>
            </a:r>
          </a:p>
          <a:p>
            <a:r>
              <a:rPr lang="en-US" dirty="0"/>
              <a:t> </a:t>
            </a:r>
            <a:r>
              <a:rPr lang="en-US" dirty="0" smtClean="0"/>
              <a:t>   of</a:t>
            </a:r>
          </a:p>
          <a:p>
            <a:r>
              <a:rPr lang="en-US" dirty="0" smtClean="0"/>
              <a:t>Congress</a:t>
            </a:r>
            <a:endParaRPr lang="en-US" dirty="0"/>
          </a:p>
        </p:txBody>
      </p:sp>
    </p:spTree>
    <p:extLst>
      <p:ext uri="{BB962C8B-B14F-4D97-AF65-F5344CB8AC3E}">
        <p14:creationId xmlns:p14="http://schemas.microsoft.com/office/powerpoint/2010/main" val="167081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Glasses</a:t>
            </a:r>
            <a:endParaRPr lang="en-US" dirty="0"/>
          </a:p>
        </p:txBody>
      </p:sp>
      <p:pic>
        <p:nvPicPr>
          <p:cNvPr id="4098" name="Picture 2" descr="C:\Users\David\Documents\0001  THE KEY ARCHIVES\COMPLETED - Abe Lincoln Glasses\1 FINAL WEBPAGE\9 Library of Congress - OK\Road trip south, November 2011 018.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8941" t="9380" r="11790" b="27364"/>
          <a:stretch/>
        </p:blipFill>
        <p:spPr bwMode="auto">
          <a:xfrm>
            <a:off x="7315200" y="2133600"/>
            <a:ext cx="1487638" cy="10188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1447800"/>
            <a:ext cx="4267200" cy="2923877"/>
          </a:xfrm>
          <a:prstGeom prst="rect">
            <a:avLst/>
          </a:prstGeom>
        </p:spPr>
        <p:txBody>
          <a:bodyPr wrap="square">
            <a:spAutoFit/>
          </a:bodyPr>
          <a:lstStyle/>
          <a:p>
            <a:pPr marL="342900" lvl="0" indent="-342900">
              <a:spcBef>
                <a:spcPct val="20000"/>
              </a:spcBef>
              <a:buFont typeface="Arial" pitchFamily="34" charset="0"/>
              <a:buChar char="•"/>
            </a:pPr>
            <a:r>
              <a:rPr lang="en-US" sz="2000" dirty="0" smtClean="0">
                <a:solidFill>
                  <a:prstClr val="black"/>
                </a:solidFill>
              </a:rPr>
              <a:t>Personal gift of Ward </a:t>
            </a:r>
            <a:r>
              <a:rPr lang="en-US" sz="2000" dirty="0" err="1">
                <a:solidFill>
                  <a:prstClr val="black"/>
                </a:solidFill>
              </a:rPr>
              <a:t>Lamon</a:t>
            </a:r>
            <a:endParaRPr lang="en-US" sz="2000" dirty="0">
              <a:solidFill>
                <a:prstClr val="black"/>
              </a:solidFill>
            </a:endParaRPr>
          </a:p>
          <a:p>
            <a:pPr marL="342900" lvl="0" indent="-342900">
              <a:spcBef>
                <a:spcPct val="20000"/>
              </a:spcBef>
              <a:buFont typeface="Arial" pitchFamily="34" charset="0"/>
              <a:buChar char="•"/>
            </a:pPr>
            <a:r>
              <a:rPr lang="en-US" sz="2000" dirty="0" smtClean="0">
                <a:solidFill>
                  <a:prstClr val="black"/>
                </a:solidFill>
              </a:rPr>
              <a:t>Inscription </a:t>
            </a:r>
            <a:r>
              <a:rPr lang="en-US" sz="2000" dirty="0">
                <a:solidFill>
                  <a:prstClr val="black"/>
                </a:solidFill>
              </a:rPr>
              <a:t>“A Lincoln, Presented by Ward H. </a:t>
            </a:r>
            <a:r>
              <a:rPr lang="en-US" sz="2000" dirty="0" err="1">
                <a:solidFill>
                  <a:prstClr val="black"/>
                </a:solidFill>
              </a:rPr>
              <a:t>Lamon</a:t>
            </a:r>
            <a:r>
              <a:rPr lang="en-US" sz="2000" dirty="0">
                <a:solidFill>
                  <a:prstClr val="black"/>
                </a:solidFill>
              </a:rPr>
              <a:t>”.</a:t>
            </a:r>
          </a:p>
          <a:p>
            <a:pPr marL="342900" lvl="0" indent="-342900">
              <a:spcBef>
                <a:spcPct val="20000"/>
              </a:spcBef>
              <a:buFont typeface="Arial" pitchFamily="34" charset="0"/>
              <a:buChar char="•"/>
            </a:pPr>
            <a:r>
              <a:rPr lang="en-US" sz="2000" dirty="0">
                <a:solidFill>
                  <a:prstClr val="black"/>
                </a:solidFill>
              </a:rPr>
              <a:t>“J. Phillips” – Dr. John </a:t>
            </a:r>
            <a:r>
              <a:rPr lang="en-US" sz="2000" dirty="0" smtClean="0">
                <a:solidFill>
                  <a:prstClr val="black"/>
                </a:solidFill>
              </a:rPr>
              <a:t>Phillips</a:t>
            </a:r>
          </a:p>
          <a:p>
            <a:pPr lvl="0">
              <a:spcBef>
                <a:spcPct val="20000"/>
              </a:spcBef>
            </a:pPr>
            <a:r>
              <a:rPr lang="en-US" sz="2000" dirty="0">
                <a:solidFill>
                  <a:prstClr val="black"/>
                </a:solidFill>
              </a:rPr>
              <a:t> </a:t>
            </a:r>
            <a:r>
              <a:rPr lang="en-US" sz="2000" dirty="0" smtClean="0">
                <a:solidFill>
                  <a:prstClr val="black"/>
                </a:solidFill>
              </a:rPr>
              <a:t>             worked in Chicago 1858-1868</a:t>
            </a:r>
          </a:p>
          <a:p>
            <a:pPr lvl="0">
              <a:spcBef>
                <a:spcPct val="20000"/>
              </a:spcBef>
            </a:pPr>
            <a:endParaRPr lang="en-US" sz="2000" dirty="0" smtClean="0">
              <a:solidFill>
                <a:prstClr val="black"/>
              </a:solidFill>
            </a:endParaRPr>
          </a:p>
          <a:p>
            <a:pPr lvl="0">
              <a:spcBef>
                <a:spcPct val="20000"/>
              </a:spcBef>
            </a:pPr>
            <a:r>
              <a:rPr lang="en-US" sz="2000" dirty="0" smtClean="0">
                <a:solidFill>
                  <a:prstClr val="black"/>
                </a:solidFill>
              </a:rPr>
              <a:t>When given? When hinge was broken?</a:t>
            </a:r>
          </a:p>
          <a:p>
            <a:pPr lvl="0">
              <a:spcBef>
                <a:spcPct val="20000"/>
              </a:spcBef>
            </a:pPr>
            <a:r>
              <a:rPr lang="en-US" sz="2000" dirty="0" smtClean="0">
                <a:solidFill>
                  <a:prstClr val="black"/>
                </a:solidFill>
              </a:rPr>
              <a:t>Where is the case?</a:t>
            </a:r>
            <a:endParaRPr lang="en-US" sz="2000" dirty="0">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495800"/>
            <a:ext cx="2460201" cy="19676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9" y="4495800"/>
            <a:ext cx="4656713" cy="2110073"/>
          </a:xfrm>
          <a:prstGeom prst="rect">
            <a:avLst/>
          </a:prstGeom>
        </p:spPr>
      </p:pic>
      <p:sp>
        <p:nvSpPr>
          <p:cNvPr id="7" name="TextBox 6"/>
          <p:cNvSpPr txBox="1"/>
          <p:nvPr/>
        </p:nvSpPr>
        <p:spPr>
          <a:xfrm>
            <a:off x="7543800" y="3135868"/>
            <a:ext cx="1005403" cy="369332"/>
          </a:xfrm>
          <a:prstGeom prst="rect">
            <a:avLst/>
          </a:prstGeom>
          <a:noFill/>
        </p:spPr>
        <p:txBody>
          <a:bodyPr wrap="none" rtlCol="0">
            <a:spAutoFit/>
          </a:bodyPr>
          <a:lstStyle/>
          <a:p>
            <a:r>
              <a:rPr lang="en-US" dirty="0" smtClean="0"/>
              <a:t>+1.75 </a:t>
            </a:r>
            <a:r>
              <a:rPr lang="en-US" dirty="0" err="1" smtClean="0"/>
              <a:t>ou</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524000"/>
            <a:ext cx="1401544" cy="2548262"/>
          </a:xfrm>
          <a:prstGeom prst="rect">
            <a:avLst/>
          </a:prstGeom>
        </p:spPr>
      </p:pic>
    </p:spTree>
    <p:extLst>
      <p:ext uri="{BB962C8B-B14F-4D97-AF65-F5344CB8AC3E}">
        <p14:creationId xmlns:p14="http://schemas.microsoft.com/office/powerpoint/2010/main" val="247300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2159</Words>
  <Application>Microsoft Office PowerPoint</Application>
  <PresentationFormat>On-screen Show (4:3)</PresentationFormat>
  <Paragraphs>180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LINCOLN’S GLASSES -   A FRESH LOOK</vt:lpstr>
      <vt:lpstr>Credits</vt:lpstr>
      <vt:lpstr>Facts Regarding Lincoln and Glasses </vt:lpstr>
      <vt:lpstr>We will NOT (have time to) discuss……..</vt:lpstr>
      <vt:lpstr>Library of Congress Holdings </vt:lpstr>
      <vt:lpstr>In Lincoln’s Pockets 1</vt:lpstr>
      <vt:lpstr>In Lincoln’s Pockets 2</vt:lpstr>
      <vt:lpstr>Glasses, Cases and Cleaner</vt:lpstr>
      <vt:lpstr>Presentation Glasses</vt:lpstr>
      <vt:lpstr>Franklin and Co Opticians Washington, DC  Case</vt:lpstr>
      <vt:lpstr>The Check</vt:lpstr>
      <vt:lpstr> B&amp;W specs- Exam – the back of the nose bridge previously seen by only a very small number of people  </vt:lpstr>
      <vt:lpstr>Burt &amp; Willard Patent</vt:lpstr>
      <vt:lpstr>Case for the Burt &amp; Willard</vt:lpstr>
      <vt:lpstr>Glass Lens Cleaner</vt:lpstr>
      <vt:lpstr>Photographs</vt:lpstr>
      <vt:lpstr>Photographs </vt:lpstr>
      <vt:lpstr>A black eyeglasses cord appears  in some photos</vt:lpstr>
      <vt:lpstr>Burt &amp; Willard glasses appear in some photos </vt:lpstr>
      <vt:lpstr>Burt &amp; Willard glasses appear in other photos</vt:lpstr>
      <vt:lpstr>Discussion and Conclusions</vt:lpstr>
      <vt:lpstr>Just How Rare are the B &amp; W specs? </vt:lpstr>
      <vt:lpstr>Ranking</vt:lpstr>
      <vt:lpstr>Conclusions – the Library of Congress is so very fortunate because……</vt:lpstr>
      <vt:lpstr>Finally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LINCOLN’S GLASSES   A FRESH LOOK</dc:title>
  <dc:creator>David</dc:creator>
  <cp:lastModifiedBy>David</cp:lastModifiedBy>
  <cp:revision>131</cp:revision>
  <dcterms:created xsi:type="dcterms:W3CDTF">2006-08-16T00:00:00Z</dcterms:created>
  <dcterms:modified xsi:type="dcterms:W3CDTF">2013-04-21T13:55:13Z</dcterms:modified>
</cp:coreProperties>
</file>