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Grid="0" snapToObjects="1">
      <p:cViewPr>
        <p:scale>
          <a:sx n="74" d="100"/>
          <a:sy n="74" d="100"/>
        </p:scale>
        <p:origin x="2016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CE7E-5966-1146-8489-F429857B89FA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A4F2-8400-524E-A5BF-2BA48F219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54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CE7E-5966-1146-8489-F429857B89FA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A4F2-8400-524E-A5BF-2BA48F219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CE7E-5966-1146-8489-F429857B89FA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A4F2-8400-524E-A5BF-2BA48F219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7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CE7E-5966-1146-8489-F429857B89FA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A4F2-8400-524E-A5BF-2BA48F219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2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CE7E-5966-1146-8489-F429857B89FA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A4F2-8400-524E-A5BF-2BA48F219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8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CE7E-5966-1146-8489-F429857B89FA}" type="datetimeFigureOut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A4F2-8400-524E-A5BF-2BA48F219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6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CE7E-5966-1146-8489-F429857B89FA}" type="datetimeFigureOut">
              <a:rPr lang="en-US" smtClean="0"/>
              <a:t>4/26/19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A4F2-8400-524E-A5BF-2BA48F219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6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CE7E-5966-1146-8489-F429857B89FA}" type="datetimeFigureOut">
              <a:rPr lang="en-US" smtClean="0"/>
              <a:t>4/26/19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A4F2-8400-524E-A5BF-2BA48F219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1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CE7E-5966-1146-8489-F429857B89FA}" type="datetimeFigureOut">
              <a:rPr lang="en-US" smtClean="0"/>
              <a:t>4/26/19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A4F2-8400-524E-A5BF-2BA48F219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9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CE7E-5966-1146-8489-F429857B89FA}" type="datetimeFigureOut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A4F2-8400-524E-A5BF-2BA48F219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CE7E-5966-1146-8489-F429857B89FA}" type="datetimeFigureOut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A4F2-8400-524E-A5BF-2BA48F219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3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8CE7E-5966-1146-8489-F429857B89FA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BA4F2-8400-524E-A5BF-2BA48F219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9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72539"/>
            <a:ext cx="9144000" cy="13537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ANCIENT</a:t>
            </a:r>
            <a:r>
              <a:rPr lang="en-US" sz="3600" b="1" dirty="0" smtClean="0"/>
              <a:t> ROMAN SESTERTIUS COIN OF TITUS AS CAESAR, UNDER VESPASIAN, 72 AD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PEDIGREED TO GONZAGA COLLECTION OF MANTUA</a:t>
            </a:r>
          </a:p>
          <a:p>
            <a:r>
              <a:rPr lang="en-US" sz="3200" dirty="0" smtClean="0"/>
              <a:t>16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Century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7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66117" cy="435133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Obverse</a:t>
            </a:r>
            <a:r>
              <a:rPr lang="en-US" dirty="0" smtClean="0"/>
              <a:t>: T CAES VESPASIAN </a:t>
            </a:r>
          </a:p>
          <a:p>
            <a:pPr marL="0" indent="0">
              <a:buNone/>
            </a:pPr>
            <a:r>
              <a:rPr lang="en-US" dirty="0" smtClean="0"/>
              <a:t>IMP</a:t>
            </a:r>
            <a:r>
              <a:rPr lang="en-US" dirty="0"/>
              <a:t> </a:t>
            </a:r>
            <a:r>
              <a:rPr lang="en-US" dirty="0" smtClean="0"/>
              <a:t>PPON TRPOT COS </a:t>
            </a:r>
            <a:r>
              <a:rPr lang="en-US" dirty="0" smtClean="0"/>
              <a:t>II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Bust of Titus, to </a:t>
            </a:r>
            <a:r>
              <a:rPr lang="en-US" dirty="0" smtClean="0"/>
              <a:t>left of bust, silver </a:t>
            </a:r>
            <a:r>
              <a:rPr lang="en-US" dirty="0" smtClean="0"/>
              <a:t>Gonzaga countermark </a:t>
            </a:r>
            <a:r>
              <a:rPr lang="en-US" dirty="0" smtClean="0"/>
              <a:t>(Eagle)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207" y="1893919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0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00644"/>
            <a:ext cx="1219200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Titus</a:t>
            </a:r>
            <a:r>
              <a:rPr lang="en-US" sz="2300" dirty="0"/>
              <a:t>, as Caesar under Vespasian, 69-79 CE, </a:t>
            </a:r>
          </a:p>
          <a:p>
            <a:r>
              <a:rPr lang="en-US" sz="2300" dirty="0"/>
              <a:t>AE Sestertius, 32 mm, 24.80 g axis 6 </a:t>
            </a:r>
            <a:r>
              <a:rPr lang="en-US" sz="2300" dirty="0" err="1"/>
              <a:t>hr</a:t>
            </a:r>
            <a:r>
              <a:rPr lang="en-US" sz="2300" dirty="0"/>
              <a:t>, 72 CE</a:t>
            </a:r>
          </a:p>
          <a:p>
            <a:r>
              <a:rPr lang="en-US" sz="2300" dirty="0" err="1"/>
              <a:t>Obv</a:t>
            </a:r>
            <a:r>
              <a:rPr lang="en-US" sz="2300" dirty="0"/>
              <a:t>.: T CAES VESPASIAN IMP PON TR POT COS II: Hd. of Titus, r.; </a:t>
            </a:r>
          </a:p>
          <a:p>
            <a:r>
              <a:rPr lang="en-US" sz="2300" dirty="0"/>
              <a:t>on left of bust, silver inlay with Gonzaga Collection eagle countermark</a:t>
            </a:r>
          </a:p>
          <a:p>
            <a:r>
              <a:rPr lang="en-US" sz="2300" dirty="0"/>
              <a:t>Rev.: IVDAEA CAPTA / S.C: Palm tree, Titus stg. r. with spear and parazonium, mourning Jewess seated. r.  </a:t>
            </a:r>
          </a:p>
          <a:p>
            <a:r>
              <a:rPr lang="en-US" sz="2300" dirty="0"/>
              <a:t>EX: Stacks/Bowers Auction B, lot 2098, Michael </a:t>
            </a:r>
            <a:r>
              <a:rPr lang="en-US" sz="2300" dirty="0" err="1"/>
              <a:t>Druck</a:t>
            </a:r>
            <a:r>
              <a:rPr lang="en-US" sz="2300" dirty="0"/>
              <a:t> Collection, 2017 Jan. 13; </a:t>
            </a:r>
          </a:p>
          <a:p>
            <a:r>
              <a:rPr lang="en-US" sz="2300" dirty="0"/>
              <a:t>Ex. Jacques Schulman Auction 235, lot 85, 1961 June; Ex. Glendening Auction, Ryan Sale, lot </a:t>
            </a:r>
            <a:r>
              <a:rPr lang="en-US" sz="2300" dirty="0" smtClean="0"/>
              <a:t>2381,</a:t>
            </a:r>
          </a:p>
          <a:p>
            <a:r>
              <a:rPr lang="en-US" sz="2300" dirty="0"/>
              <a:t> </a:t>
            </a:r>
            <a:r>
              <a:rPr lang="en-US" sz="2300" dirty="0" smtClean="0"/>
              <a:t>     1952 April </a:t>
            </a:r>
            <a:endParaRPr lang="en-US" sz="2300" dirty="0"/>
          </a:p>
          <a:p>
            <a:r>
              <a:rPr lang="en-US" sz="2300" dirty="0" smtClean="0"/>
              <a:t>Ex. </a:t>
            </a:r>
            <a:r>
              <a:rPr lang="en-US" sz="2300" dirty="0" err="1"/>
              <a:t>Leonello</a:t>
            </a:r>
            <a:r>
              <a:rPr lang="en-US" sz="2300" dirty="0"/>
              <a:t> </a:t>
            </a:r>
            <a:r>
              <a:rPr lang="en-US" sz="2300" dirty="0" err="1"/>
              <a:t>d’Este</a:t>
            </a:r>
            <a:r>
              <a:rPr lang="en-US" sz="2300" dirty="0"/>
              <a:t> Collection of Gonzaga </a:t>
            </a:r>
            <a:r>
              <a:rPr lang="en-US" sz="2300" dirty="0" smtClean="0"/>
              <a:t>family of Mantua</a:t>
            </a:r>
          </a:p>
          <a:p>
            <a:r>
              <a:rPr lang="en-US" sz="2300" dirty="0" smtClean="0"/>
              <a:t>REF.: RIC II-2 422, RIC 608, C 113, </a:t>
            </a:r>
            <a:r>
              <a:rPr lang="en-US" sz="2300" dirty="0" err="1" smtClean="0"/>
              <a:t>Hendin</a:t>
            </a:r>
            <a:r>
              <a:rPr lang="en-US" sz="2300" dirty="0" smtClean="0"/>
              <a:t> 1523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6550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31279" cy="435133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Reverse</a:t>
            </a:r>
            <a:r>
              <a:rPr lang="en-US" dirty="0" smtClean="0"/>
              <a:t>: IVDAEA CAPTA / </a:t>
            </a:r>
            <a:r>
              <a:rPr lang="en-US" dirty="0" smtClean="0"/>
              <a:t>SC</a:t>
            </a:r>
          </a:p>
          <a:p>
            <a:endParaRPr lang="en-US" dirty="0"/>
          </a:p>
          <a:p>
            <a:r>
              <a:rPr lang="en-US" dirty="0" smtClean="0"/>
              <a:t>Palm tree, on l., Titus standing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holding spear and parazonium;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on right weeping seated Jewess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706" y="1825625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5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998153"/>
            <a:ext cx="3263503" cy="4351338"/>
          </a:xfrm>
        </p:spPr>
      </p:pic>
      <p:sp>
        <p:nvSpPr>
          <p:cNvPr id="5" name="TextBox 4"/>
          <p:cNvSpPr txBox="1"/>
          <p:nvPr/>
        </p:nvSpPr>
        <p:spPr>
          <a:xfrm>
            <a:off x="838200" y="2570672"/>
            <a:ext cx="36260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Bust </a:t>
            </a:r>
            <a:r>
              <a:rPr lang="en-US" sz="2400" dirty="0" smtClean="0"/>
              <a:t>of Domitian, 81-96 AD, younger brother of </a:t>
            </a:r>
            <a:r>
              <a:rPr lang="en-US" sz="2400" dirty="0" smtClean="0"/>
              <a:t>Titus, 79-81 AD </a:t>
            </a:r>
          </a:p>
          <a:p>
            <a:r>
              <a:rPr lang="en-US" sz="2400" dirty="0" smtClean="0"/>
              <a:t>in </a:t>
            </a:r>
            <a:r>
              <a:rPr lang="en-US" sz="2400" dirty="0" smtClean="0"/>
              <a:t>TMA collection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78" y="2158491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09" y="1153065"/>
            <a:ext cx="4278701" cy="570493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59" y="1190445"/>
            <a:ext cx="5287495" cy="566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9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240</Words>
  <Application>Microsoft Macintosh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Arial</vt:lpstr>
      <vt:lpstr>Office Theme</vt:lpstr>
      <vt:lpstr>ANCIENT ROMAN SESTERTIUS COIN OF TITUS AS CAESAR, UNDER VESPASIAN, 72 AD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ROMAN SESTERTIUS OF TITUS AS CAESAR UNDER VESPASIAN, 72 AD</dc:title>
  <dc:creator>JAY GALST</dc:creator>
  <cp:lastModifiedBy>JAY GALST</cp:lastModifiedBy>
  <cp:revision>7</cp:revision>
  <dcterms:created xsi:type="dcterms:W3CDTF">2019-04-26T21:16:53Z</dcterms:created>
  <dcterms:modified xsi:type="dcterms:W3CDTF">2019-04-27T01:37:21Z</dcterms:modified>
</cp:coreProperties>
</file>