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3" r:id="rId1"/>
    <p:sldMasterId id="2147483762" r:id="rId2"/>
  </p:sldMasterIdLst>
  <p:notesMasterIdLst>
    <p:notesMasterId r:id="rId45"/>
  </p:notesMasterIdLst>
  <p:handoutMasterIdLst>
    <p:handoutMasterId r:id="rId46"/>
  </p:handoutMasterIdLst>
  <p:sldIdLst>
    <p:sldId id="421" r:id="rId3"/>
    <p:sldId id="444" r:id="rId4"/>
    <p:sldId id="408" r:id="rId5"/>
    <p:sldId id="490" r:id="rId6"/>
    <p:sldId id="489" r:id="rId7"/>
    <p:sldId id="492" r:id="rId8"/>
    <p:sldId id="511" r:id="rId9"/>
    <p:sldId id="495" r:id="rId10"/>
    <p:sldId id="493" r:id="rId11"/>
    <p:sldId id="494" r:id="rId12"/>
    <p:sldId id="496" r:id="rId13"/>
    <p:sldId id="513" r:id="rId14"/>
    <p:sldId id="514" r:id="rId15"/>
    <p:sldId id="512" r:id="rId16"/>
    <p:sldId id="515" r:id="rId17"/>
    <p:sldId id="518" r:id="rId18"/>
    <p:sldId id="516" r:id="rId19"/>
    <p:sldId id="488" r:id="rId20"/>
    <p:sldId id="519" r:id="rId21"/>
    <p:sldId id="497" r:id="rId22"/>
    <p:sldId id="522" r:id="rId23"/>
    <p:sldId id="498" r:id="rId24"/>
    <p:sldId id="499" r:id="rId25"/>
    <p:sldId id="500" r:id="rId26"/>
    <p:sldId id="517" r:id="rId27"/>
    <p:sldId id="524" r:id="rId28"/>
    <p:sldId id="523" r:id="rId29"/>
    <p:sldId id="510" r:id="rId30"/>
    <p:sldId id="521" r:id="rId31"/>
    <p:sldId id="506" r:id="rId32"/>
    <p:sldId id="502" r:id="rId33"/>
    <p:sldId id="508" r:id="rId34"/>
    <p:sldId id="509" r:id="rId35"/>
    <p:sldId id="520" r:id="rId36"/>
    <p:sldId id="525" r:id="rId37"/>
    <p:sldId id="503" r:id="rId38"/>
    <p:sldId id="504" r:id="rId39"/>
    <p:sldId id="505" r:id="rId40"/>
    <p:sldId id="507" r:id="rId41"/>
    <p:sldId id="480" r:id="rId42"/>
    <p:sldId id="481" r:id="rId43"/>
    <p:sldId id="491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6">
          <p15:clr>
            <a:srgbClr val="A4A3A4"/>
          </p15:clr>
        </p15:guide>
        <p15:guide id="2" pos="52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formation Systems" initials="I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F72"/>
    <a:srgbClr val="FFFFFF"/>
    <a:srgbClr val="360967"/>
    <a:srgbClr val="00B9F2"/>
    <a:srgbClr val="8ED8F8"/>
    <a:srgbClr val="E9E8E7"/>
    <a:srgbClr val="D9D9D9"/>
    <a:srgbClr val="D2D2D2"/>
    <a:srgbClr val="BDBDBD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1" autoAdjust="0"/>
    <p:restoredTop sz="94670" autoAdjust="0"/>
  </p:normalViewPr>
  <p:slideViewPr>
    <p:cSldViewPr snapToGrid="0" snapToObjects="1">
      <p:cViewPr>
        <p:scale>
          <a:sx n="115" d="100"/>
          <a:sy n="115" d="100"/>
        </p:scale>
        <p:origin x="936" y="680"/>
      </p:cViewPr>
      <p:guideLst>
        <p:guide orient="horz" pos="3116"/>
        <p:guide pos="5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55646-A25A-4249-B172-4D1949A48AEC}" type="datetimeFigureOut">
              <a:rPr lang="en-US" smtClean="0"/>
              <a:pPr/>
              <a:t>4/20/17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D3AE9-140C-6047-92FC-D021ED663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9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F61A0-5486-4E47-8312-C7E877077D0E}" type="datetimeFigureOut">
              <a:rPr lang="en-US" smtClean="0"/>
              <a:pPr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9E23C-DD53-9841-B8DE-03FA1723C9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9E23C-DD53-9841-B8DE-03FA1723C9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5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_Powerpoint_Opt1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" y="-1"/>
            <a:ext cx="9258300" cy="5207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076487"/>
            <a:ext cx="5776975" cy="1611476"/>
          </a:xfr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79301"/>
            <a:ext cx="4681000" cy="1343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507" y="3193819"/>
            <a:ext cx="1216709" cy="15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1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_Powerpoint_Opt1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" y="-1"/>
            <a:ext cx="9258300" cy="5207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076487"/>
            <a:ext cx="5776975" cy="16114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79301"/>
            <a:ext cx="4681000" cy="1343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809" y="3436416"/>
            <a:ext cx="1511601" cy="14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6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263108"/>
            <a:ext cx="7772400" cy="202508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6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idx="1"/>
          </p:nvPr>
        </p:nvSpPr>
        <p:spPr>
          <a:xfrm>
            <a:off x="457200" y="949351"/>
            <a:ext cx="8229600" cy="3817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0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6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2" y="107804"/>
            <a:ext cx="7430756" cy="4688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520440" cy="31646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65776" y="1200151"/>
            <a:ext cx="3520440" cy="31646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93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3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2" y="107804"/>
            <a:ext cx="7430756" cy="4688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457200" y="1385095"/>
            <a:ext cx="8229600" cy="29868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" y="877826"/>
            <a:ext cx="8229600" cy="507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9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2" y="107804"/>
            <a:ext cx="7430756" cy="4688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57200" y="1988820"/>
            <a:ext cx="3520440" cy="2362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1" y="877825"/>
            <a:ext cx="3521075" cy="11489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5065776" y="1988820"/>
            <a:ext cx="3520440" cy="2362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065779" y="857251"/>
            <a:ext cx="3521075" cy="11489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5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2" y="107804"/>
            <a:ext cx="7430756" cy="4688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57200" y="1028699"/>
            <a:ext cx="8229600" cy="33361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5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263108"/>
            <a:ext cx="7772400" cy="2025080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4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5" y="113439"/>
            <a:ext cx="7593495" cy="474391"/>
          </a:xfrm>
        </p:spPr>
        <p:txBody>
          <a:bodyPr>
            <a:normAutofit/>
          </a:bodyPr>
          <a:lstStyle>
            <a:lvl1pPr algn="ctr">
              <a:defRPr sz="2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57200" y="985837"/>
            <a:ext cx="7886700" cy="3781426"/>
          </a:xfrm>
        </p:spPr>
        <p:txBody>
          <a:bodyPr/>
          <a:lstStyle>
            <a:lvl1pPr marL="346075" indent="-346075"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1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520440" cy="31646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65776" y="1200151"/>
            <a:ext cx="3520440" cy="31646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6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6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457200" y="1385095"/>
            <a:ext cx="8229600" cy="29868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" y="877826"/>
            <a:ext cx="8229600" cy="507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6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57200" y="1988820"/>
            <a:ext cx="3520440" cy="2362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1" y="877825"/>
            <a:ext cx="3521075" cy="11489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5065776" y="1988820"/>
            <a:ext cx="3520440" cy="2362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065779" y="857251"/>
            <a:ext cx="3521075" cy="11489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9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57200" y="1028699"/>
            <a:ext cx="8229600" cy="33361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5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1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2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1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48763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312" y="107804"/>
            <a:ext cx="7430756" cy="468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493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8" descr="pptback-02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5041106"/>
            <a:ext cx="9153526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786" y="56589"/>
            <a:ext cx="1016622" cy="5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7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71" r:id="rId9"/>
    <p:sldLayoutId id="214748377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lang="en-US" sz="2900" b="1" kern="1200" dirty="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256032" indent="-347472" algn="l" defTabSz="457200" rtl="0" eaLnBrk="1" latinLnBrk="0" hangingPunct="1">
        <a:spcBef>
          <a:spcPct val="20000"/>
        </a:spcBef>
        <a:buSzPct val="70000"/>
        <a:buFont typeface="Lucida Grande"/>
        <a:buChar char="▶"/>
        <a:defRPr sz="24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1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49351"/>
            <a:ext cx="8229600" cy="373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8" descr="pptback-02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5041106"/>
            <a:ext cx="9153526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0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lang="en-US" sz="2900" b="1" kern="1200" dirty="0">
          <a:solidFill>
            <a:schemeClr val="bg1"/>
          </a:solidFill>
          <a:latin typeface="Times New Roman"/>
          <a:ea typeface="+mj-ea"/>
          <a:cs typeface="Times New Roman"/>
        </a:defRPr>
      </a:lvl1pPr>
    </p:titleStyle>
    <p:bodyStyle>
      <a:lvl1pPr marL="256032" indent="-347472" algn="l" defTabSz="457200" rtl="0" eaLnBrk="1" latinLnBrk="0" hangingPunct="1">
        <a:spcBef>
          <a:spcPct val="20000"/>
        </a:spcBef>
        <a:buSzPct val="70000"/>
        <a:buFont typeface="Lucida Grande"/>
        <a:buChar char="▶"/>
        <a:defRPr sz="24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Relationship Id="rId3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Relationship Id="rId3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Relationship Id="rId3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426950"/>
            <a:ext cx="8026400" cy="1881910"/>
          </a:xfrm>
        </p:spPr>
        <p:txBody>
          <a:bodyPr>
            <a:normAutofit/>
          </a:bodyPr>
          <a:lstStyle/>
          <a:p>
            <a:pPr marL="39688" defTabSz="914400">
              <a:spcBef>
                <a:spcPts val="500"/>
              </a:spcBef>
              <a:defRPr/>
            </a:pP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OTTO WICHTERLE</a:t>
            </a:r>
            <a:b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1913-1998</a:t>
            </a:r>
            <a:endParaRPr lang="en-US" sz="4800" dirty="0">
              <a:latin typeface="+mj-lt"/>
              <a:cs typeface="Calibri" charset="0"/>
              <a:sym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" y="2476500"/>
            <a:ext cx="5808980" cy="2247900"/>
          </a:xfrm>
        </p:spPr>
        <p:txBody>
          <a:bodyPr>
            <a:normAutofit fontScale="25000" lnSpcReduction="20000"/>
          </a:bodyPr>
          <a:lstStyle/>
          <a:p>
            <a:r>
              <a:rPr lang="en-US" sz="10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Jay M. Galst, MD, FACS</a:t>
            </a:r>
          </a:p>
          <a:p>
            <a:r>
              <a:rPr lang="en-US" sz="7200" b="1" dirty="0" smtClean="0">
                <a:latin typeface="+mj-lt"/>
              </a:rPr>
              <a:t>Clinical Professor: Department of Ophthalmology </a:t>
            </a:r>
          </a:p>
          <a:p>
            <a:r>
              <a:rPr lang="en-US" sz="7200" b="1" dirty="0" smtClean="0">
                <a:latin typeface="+mj-lt"/>
              </a:rPr>
              <a:t>Mount Sinai Icahn School of Medicine</a:t>
            </a:r>
          </a:p>
          <a:p>
            <a:r>
              <a:rPr lang="en-US" sz="7200" b="1" dirty="0" smtClean="0">
                <a:latin typeface="+mj-lt"/>
              </a:rPr>
              <a:t>Senior Attending Surgeon </a:t>
            </a:r>
          </a:p>
          <a:p>
            <a:r>
              <a:rPr lang="en-US" sz="7200" b="1" dirty="0" smtClean="0">
                <a:latin typeface="+mj-lt"/>
              </a:rPr>
              <a:t>New York Eye and Ear Infirmary </a:t>
            </a:r>
          </a:p>
          <a:p>
            <a:r>
              <a:rPr lang="en-US" sz="7200" b="1" dirty="0" smtClean="0">
                <a:latin typeface="+mj-lt"/>
              </a:rPr>
              <a:t>New York, NY </a:t>
            </a:r>
          </a:p>
          <a:p>
            <a:pPr algn="ctr"/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326878"/>
            <a:ext cx="4003287" cy="3037954"/>
          </a:xfrm>
        </p:spPr>
        <p:txBody>
          <a:bodyPr/>
          <a:lstStyle/>
          <a:p>
            <a:r>
              <a:rPr lang="en-US" sz="2400" dirty="0" smtClean="0"/>
              <a:t>Published with D. Lim a seminal paper in </a:t>
            </a:r>
          </a:p>
          <a:p>
            <a:r>
              <a:rPr lang="en-US" sz="2400" i="1" dirty="0" smtClean="0"/>
              <a:t>Nature </a:t>
            </a:r>
            <a:r>
              <a:rPr lang="en-US" sz="2400" dirty="0" smtClean="0"/>
              <a:t>January, 1960 on </a:t>
            </a:r>
          </a:p>
          <a:p>
            <a:endParaRPr lang="en-US" sz="2400" i="1" dirty="0"/>
          </a:p>
          <a:p>
            <a:r>
              <a:rPr lang="en-US" sz="2400" dirty="0" smtClean="0"/>
              <a:t>Hydrophilic gels based on </a:t>
            </a:r>
          </a:p>
          <a:p>
            <a:r>
              <a:rPr lang="en-US" sz="2400" dirty="0" err="1" smtClean="0"/>
              <a:t>pHEMA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Proposed their use in soft contact lenses and other biocompatible products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50" y="1326878"/>
            <a:ext cx="3713470" cy="2692266"/>
          </a:xfrm>
        </p:spPr>
      </p:pic>
    </p:spTree>
    <p:extLst>
      <p:ext uri="{BB962C8B-B14F-4D97-AF65-F5344CB8AC3E}">
        <p14:creationId xmlns:p14="http://schemas.microsoft.com/office/powerpoint/2010/main" val="77367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003287" cy="3164681"/>
          </a:xfrm>
        </p:spPr>
        <p:txBody>
          <a:bodyPr/>
          <a:lstStyle/>
          <a:p>
            <a:r>
              <a:rPr lang="en-US" sz="2400" dirty="0" smtClean="0"/>
              <a:t>In 1961 proposed spin casting to overcome the lens edge irregularities</a:t>
            </a:r>
          </a:p>
          <a:p>
            <a:endParaRPr lang="en-US" sz="2400" dirty="0"/>
          </a:p>
          <a:p>
            <a:r>
              <a:rPr lang="en-US" sz="2400" dirty="0" smtClean="0"/>
              <a:t>Involved using open molds spun as a centrifuge</a:t>
            </a:r>
          </a:p>
          <a:p>
            <a:endParaRPr lang="en-US" sz="2400" dirty="0"/>
          </a:p>
          <a:p>
            <a:r>
              <a:rPr lang="en-US" sz="2400" dirty="0" smtClean="0"/>
              <a:t>Lens shape occurred during the spinning</a:t>
            </a:r>
          </a:p>
          <a:p>
            <a:endParaRPr lang="en-US" sz="2400" dirty="0"/>
          </a:p>
          <a:p>
            <a:r>
              <a:rPr lang="en-US" sz="2400" dirty="0" smtClean="0"/>
              <a:t>Mold defined the front surface of the lens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16" y="1360450"/>
            <a:ext cx="4304495" cy="2646012"/>
          </a:xfrm>
        </p:spPr>
      </p:pic>
    </p:spTree>
    <p:extLst>
      <p:ext uri="{BB962C8B-B14F-4D97-AF65-F5344CB8AC3E}">
        <p14:creationId xmlns:p14="http://schemas.microsoft.com/office/powerpoint/2010/main" val="147639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003287" cy="3164681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Rotational velocity, </a:t>
            </a:r>
          </a:p>
          <a:p>
            <a:r>
              <a:rPr lang="en-US" sz="2400" dirty="0" smtClean="0"/>
              <a:t>Surface tension, and</a:t>
            </a:r>
          </a:p>
          <a:p>
            <a:r>
              <a:rPr lang="en-US" sz="2400" dirty="0" smtClean="0"/>
              <a:t>Gravity combine to define the back surface of the lens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Lens was produced in a hydrated state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6" y="1360995"/>
            <a:ext cx="3836019" cy="2843784"/>
          </a:xfrm>
        </p:spPr>
      </p:pic>
    </p:spTree>
    <p:extLst>
      <p:ext uri="{BB962C8B-B14F-4D97-AF65-F5344CB8AC3E}">
        <p14:creationId xmlns:p14="http://schemas.microsoft.com/office/powerpoint/2010/main" val="27702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103765" cy="3164681"/>
          </a:xfrm>
        </p:spPr>
        <p:txBody>
          <a:bodyPr/>
          <a:lstStyle/>
          <a:p>
            <a:r>
              <a:rPr lang="en-US" sz="2400" dirty="0" smtClean="0"/>
              <a:t>Xmas Eve 1961, using his son’s </a:t>
            </a:r>
            <a:r>
              <a:rPr lang="en-US" sz="2400" dirty="0" err="1" smtClean="0"/>
              <a:t>Merkur</a:t>
            </a:r>
            <a:r>
              <a:rPr lang="en-US" sz="2400" dirty="0" smtClean="0"/>
              <a:t> erector set, 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lass molds, &amp; a bicycle 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enerator, </a:t>
            </a:r>
          </a:p>
          <a:p>
            <a:endParaRPr lang="en-US" sz="2400" dirty="0"/>
          </a:p>
          <a:p>
            <a:r>
              <a:rPr lang="en-US" sz="2400" dirty="0" smtClean="0"/>
              <a:t>a spin casting device was constructed in his home kitchen</a:t>
            </a:r>
          </a:p>
          <a:p>
            <a:endParaRPr lang="en-US" sz="2400" dirty="0"/>
          </a:p>
          <a:p>
            <a:r>
              <a:rPr lang="en-US" sz="2400" dirty="0" smtClean="0"/>
              <a:t>X-mas Day 1961 </a:t>
            </a:r>
          </a:p>
          <a:p>
            <a:r>
              <a:rPr lang="en-US" sz="2400" dirty="0" smtClean="0"/>
              <a:t>he spun cast four soft lenses with smooth regular edges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63" y="1277342"/>
            <a:ext cx="4014787" cy="3011090"/>
          </a:xfrm>
        </p:spPr>
      </p:pic>
    </p:spTree>
    <p:extLst>
      <p:ext uri="{BB962C8B-B14F-4D97-AF65-F5344CB8AC3E}">
        <p14:creationId xmlns:p14="http://schemas.microsoft.com/office/powerpoint/2010/main" val="142694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605776"/>
            <a:ext cx="4482790" cy="2988526"/>
          </a:xfrm>
        </p:spPr>
        <p:txBody>
          <a:bodyPr/>
          <a:lstStyle/>
          <a:p>
            <a:r>
              <a:rPr lang="en-US" sz="2400" dirty="0" smtClean="0"/>
              <a:t>He soaked the lenses in normal saline overnight</a:t>
            </a:r>
          </a:p>
          <a:p>
            <a:endParaRPr lang="en-US" sz="2400" dirty="0"/>
          </a:p>
          <a:p>
            <a:r>
              <a:rPr lang="en-US" sz="2400" dirty="0" smtClean="0"/>
              <a:t>The next day brought the lenses to Dr. Max </a:t>
            </a:r>
            <a:r>
              <a:rPr lang="en-US" sz="2400" dirty="0" err="1" smtClean="0"/>
              <a:t>Dreifus</a:t>
            </a:r>
            <a:r>
              <a:rPr lang="en-US" sz="2400" dirty="0" smtClean="0"/>
              <a:t> of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</a:t>
            </a:r>
            <a:r>
              <a:rPr lang="en-US" sz="2400" dirty="0" err="1" smtClean="0"/>
              <a:t>Ophth</a:t>
            </a:r>
            <a:r>
              <a:rPr lang="en-US" sz="2400" dirty="0" smtClean="0"/>
              <a:t>. Clinic in Prague</a:t>
            </a:r>
          </a:p>
          <a:p>
            <a:endParaRPr lang="en-US" sz="2400" dirty="0"/>
          </a:p>
          <a:p>
            <a:r>
              <a:rPr lang="en-US" sz="2400" dirty="0" smtClean="0"/>
              <a:t>Tested them on healthy eyes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66" y="1427356"/>
            <a:ext cx="3021979" cy="2854712"/>
          </a:xfrm>
        </p:spPr>
      </p:pic>
    </p:spTree>
    <p:extLst>
      <p:ext uri="{BB962C8B-B14F-4D97-AF65-F5344CB8AC3E}">
        <p14:creationId xmlns:p14="http://schemas.microsoft.com/office/powerpoint/2010/main" val="88948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616927"/>
            <a:ext cx="4003287" cy="2747905"/>
          </a:xfrm>
        </p:spPr>
        <p:txBody>
          <a:bodyPr/>
          <a:lstStyle/>
          <a:p>
            <a:r>
              <a:rPr lang="en-US" sz="2400" dirty="0" smtClean="0"/>
              <a:t>Found that spin cast lenses</a:t>
            </a:r>
          </a:p>
          <a:p>
            <a:r>
              <a:rPr lang="en-US" sz="2400" dirty="0" smtClean="0"/>
              <a:t>Did not irritate healthy eyes </a:t>
            </a:r>
          </a:p>
          <a:p>
            <a:endParaRPr lang="en-US" sz="2400" dirty="0"/>
          </a:p>
          <a:p>
            <a:r>
              <a:rPr lang="en-US" sz="2400" dirty="0" smtClean="0"/>
              <a:t>Patients tolerated the lenses well and felt they were comfortable</a:t>
            </a:r>
          </a:p>
          <a:p>
            <a:endParaRPr lang="en-US" sz="2400" dirty="0"/>
          </a:p>
          <a:p>
            <a:r>
              <a:rPr lang="en-US" sz="2400" dirty="0" smtClean="0"/>
              <a:t>With over-refraction achieved excellent visual acuity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27" y="1200150"/>
            <a:ext cx="2943921" cy="3165475"/>
          </a:xfrm>
        </p:spPr>
      </p:pic>
    </p:spTree>
    <p:extLst>
      <p:ext uri="{BB962C8B-B14F-4D97-AF65-F5344CB8AC3E}">
        <p14:creationId xmlns:p14="http://schemas.microsoft.com/office/powerpoint/2010/main" val="157471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215161" cy="3164681"/>
          </a:xfrm>
        </p:spPr>
        <p:txBody>
          <a:bodyPr/>
          <a:lstStyle/>
          <a:p>
            <a:r>
              <a:rPr lang="en-US" sz="2400" dirty="0" smtClean="0"/>
              <a:t>New Years Eve 1961, built a larger device with 13 spindles</a:t>
            </a:r>
          </a:p>
          <a:p>
            <a:endParaRPr lang="en-US" sz="2400" dirty="0"/>
          </a:p>
          <a:p>
            <a:r>
              <a:rPr lang="en-US" sz="2400" dirty="0" smtClean="0"/>
              <a:t>Bicycle generator was not strong enough</a:t>
            </a:r>
          </a:p>
          <a:p>
            <a:endParaRPr lang="en-US" sz="2400" dirty="0"/>
          </a:p>
          <a:p>
            <a:r>
              <a:rPr lang="en-US" sz="2400" dirty="0" smtClean="0"/>
              <a:t>So used motor from his phonograph turntable to provide a stronger motor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7" y="1200151"/>
            <a:ext cx="3847170" cy="3165475"/>
          </a:xfrm>
        </p:spPr>
      </p:pic>
    </p:spTree>
    <p:extLst>
      <p:ext uri="{BB962C8B-B14F-4D97-AF65-F5344CB8AC3E}">
        <p14:creationId xmlns:p14="http://schemas.microsoft.com/office/powerpoint/2010/main" val="178465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003287" cy="3164681"/>
          </a:xfrm>
        </p:spPr>
        <p:txBody>
          <a:bodyPr/>
          <a:lstStyle/>
          <a:p>
            <a:r>
              <a:rPr lang="en-US" sz="2400" dirty="0" smtClean="0"/>
              <a:t>In the first week of January, 1962 he and his wife, Lidia, produced several hundred lenses</a:t>
            </a:r>
          </a:p>
          <a:p>
            <a:endParaRPr lang="en-US" sz="2400" dirty="0"/>
          </a:p>
          <a:p>
            <a:r>
              <a:rPr lang="en-US" sz="2400" dirty="0" smtClean="0"/>
              <a:t>In the first four months of 1962 produced 5,500 lenses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9" y="3612995"/>
            <a:ext cx="2449521" cy="9143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55" y="1365523"/>
            <a:ext cx="4215755" cy="2833936"/>
          </a:xfrm>
        </p:spPr>
      </p:pic>
    </p:spTree>
    <p:extLst>
      <p:ext uri="{BB962C8B-B14F-4D97-AF65-F5344CB8AC3E}">
        <p14:creationId xmlns:p14="http://schemas.microsoft.com/office/powerpoint/2010/main" val="190876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906536" cy="3164681"/>
          </a:xfrm>
        </p:spPr>
        <p:txBody>
          <a:bodyPr/>
          <a:lstStyle/>
          <a:p>
            <a:r>
              <a:rPr lang="en-US" sz="2400" dirty="0" smtClean="0"/>
              <a:t>In 1963 patented the material &amp;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manufacturing process for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oft contact lenses</a:t>
            </a:r>
          </a:p>
          <a:p>
            <a:endParaRPr lang="en-US" sz="2400" dirty="0"/>
          </a:p>
          <a:p>
            <a:r>
              <a:rPr lang="en-US" sz="2400" dirty="0" smtClean="0"/>
              <a:t>Entrepreneurs like Dr. Robert Morrison went to Prague and did collaborative clinical research</a:t>
            </a:r>
          </a:p>
          <a:p>
            <a:endParaRPr lang="en-US" sz="2400" dirty="0"/>
          </a:p>
          <a:p>
            <a:r>
              <a:rPr lang="en-US" sz="2400" dirty="0" smtClean="0"/>
              <a:t>Morrison tried to buy the patent rights from the Czechoslovakian</a:t>
            </a:r>
          </a:p>
          <a:p>
            <a:r>
              <a:rPr lang="en-US" sz="2400" dirty="0" smtClean="0"/>
              <a:t>government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3712846"/>
            <a:ext cx="1349297" cy="127545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51" y="1287039"/>
            <a:ext cx="3178096" cy="32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60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7991" y="1248937"/>
            <a:ext cx="4750792" cy="3115895"/>
          </a:xfrm>
        </p:spPr>
        <p:txBody>
          <a:bodyPr/>
          <a:lstStyle/>
          <a:p>
            <a:r>
              <a:rPr lang="en-US" sz="2400" dirty="0" smtClean="0"/>
              <a:t>In 1964 the patent rights were sold to both Morrison and NPDC, which was owned by American businessmen M. Pollack &amp; J. Feldman</a:t>
            </a:r>
          </a:p>
          <a:p>
            <a:endParaRPr lang="en-US" sz="2400" dirty="0"/>
          </a:p>
          <a:p>
            <a:r>
              <a:rPr lang="en-US" sz="2400" dirty="0" smtClean="0"/>
              <a:t>Sold to them as equal partners for $330,000. </a:t>
            </a:r>
          </a:p>
          <a:p>
            <a:endParaRPr lang="en-US" sz="2400" dirty="0"/>
          </a:p>
          <a:p>
            <a:r>
              <a:rPr lang="en-US" sz="2400" dirty="0" err="1" smtClean="0"/>
              <a:t>Wichterle</a:t>
            </a:r>
            <a:r>
              <a:rPr lang="en-US" sz="2400" dirty="0" smtClean="0"/>
              <a:t> received 1/10 of 1% of that payment, about $330.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83" y="1609196"/>
            <a:ext cx="3779890" cy="2347383"/>
          </a:xfrm>
        </p:spPr>
      </p:pic>
    </p:spTree>
    <p:extLst>
      <p:ext uri="{BB962C8B-B14F-4D97-AF65-F5344CB8AC3E}">
        <p14:creationId xmlns:p14="http://schemas.microsoft.com/office/powerpoint/2010/main" val="170280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426950"/>
            <a:ext cx="8026400" cy="1881910"/>
          </a:xfrm>
        </p:spPr>
        <p:txBody>
          <a:bodyPr>
            <a:normAutofit fontScale="90000"/>
          </a:bodyPr>
          <a:lstStyle/>
          <a:p>
            <a:pPr marL="39688" defTabSz="914400">
              <a:spcBef>
                <a:spcPts val="500"/>
              </a:spcBef>
              <a:defRPr/>
            </a:pP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OTTO WICHTERLE</a:t>
            </a:r>
            <a:b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1913-1998 </a:t>
            </a:r>
            <a:b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 </a:t>
            </a:r>
            <a:b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Father of the </a:t>
            </a:r>
            <a:b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Soft Contact Lens</a:t>
            </a:r>
            <a:br>
              <a:rPr lang="en-US" sz="4800" dirty="0" smtClean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endParaRPr lang="en-US" sz="4800" dirty="0">
              <a:latin typeface="+mj-lt"/>
              <a:cs typeface="Calibri" charset="0"/>
              <a:sym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00" y="4351020"/>
            <a:ext cx="6134100" cy="320040"/>
          </a:xfrm>
        </p:spPr>
        <p:txBody>
          <a:bodyPr>
            <a:normAutofit fontScale="25000" lnSpcReduction="20000"/>
          </a:bodyPr>
          <a:lstStyle/>
          <a:p>
            <a:r>
              <a:rPr lang="en-US" b="1" dirty="0" smtClean="0">
                <a:latin typeface="+mj-lt"/>
              </a:rPr>
              <a:t> </a:t>
            </a:r>
          </a:p>
          <a:p>
            <a:pPr algn="ctr"/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828478" cy="3304942"/>
          </a:xfrm>
        </p:spPr>
        <p:txBody>
          <a:bodyPr/>
          <a:lstStyle/>
          <a:p>
            <a:r>
              <a:rPr lang="en-US" sz="2400" dirty="0" smtClean="0"/>
              <a:t>Morrison &amp; NPDC were hostile partners &amp; eventually NPDC agreed to buy out Morrison</a:t>
            </a:r>
          </a:p>
          <a:p>
            <a:endParaRPr lang="en-US" sz="2400" dirty="0"/>
          </a:p>
          <a:p>
            <a:r>
              <a:rPr lang="en-US" sz="2400" dirty="0" smtClean="0"/>
              <a:t>It was not until NPDC made a deal with Bausch &amp; Lomb in 1966 for $3 Million that Morrison was finally paid</a:t>
            </a:r>
          </a:p>
          <a:p>
            <a:endParaRPr lang="en-US" sz="2400" dirty="0"/>
          </a:p>
          <a:p>
            <a:r>
              <a:rPr lang="en-US" sz="2400" dirty="0" smtClean="0"/>
              <a:t>After FDA approval in 1971, Bausch &amp; Lomb was able to introduce the </a:t>
            </a:r>
            <a:r>
              <a:rPr lang="en-US" sz="2400" dirty="0" err="1" smtClean="0"/>
              <a:t>Soflens</a:t>
            </a:r>
            <a:r>
              <a:rPr lang="en-US" sz="2400" dirty="0" smtClean="0"/>
              <a:t> to the USA market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4" y="2854712"/>
            <a:ext cx="3178098" cy="185110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70" y="809999"/>
            <a:ext cx="1615452" cy="1811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4" y="1277057"/>
            <a:ext cx="1326996" cy="134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8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962615"/>
            <a:ext cx="4471639" cy="2402217"/>
          </a:xfrm>
        </p:spPr>
        <p:txBody>
          <a:bodyPr/>
          <a:lstStyle/>
          <a:p>
            <a:r>
              <a:rPr lang="en-US" sz="2400" dirty="0" smtClean="0"/>
              <a:t>In 1968 </a:t>
            </a:r>
            <a:r>
              <a:rPr lang="en-US" sz="2400" dirty="0" err="1" smtClean="0"/>
              <a:t>Wichterle</a:t>
            </a:r>
            <a:r>
              <a:rPr lang="en-US" sz="2400" dirty="0" smtClean="0"/>
              <a:t> supported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Alexander Dubcek and the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Prague Spring movement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27" y="1200150"/>
            <a:ext cx="2404158" cy="3165475"/>
          </a:xfrm>
        </p:spPr>
      </p:pic>
    </p:spTree>
    <p:extLst>
      <p:ext uri="{BB962C8B-B14F-4D97-AF65-F5344CB8AC3E}">
        <p14:creationId xmlns:p14="http://schemas.microsoft.com/office/powerpoint/2010/main" val="30644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583473"/>
            <a:ext cx="4003287" cy="2781359"/>
          </a:xfrm>
        </p:spPr>
        <p:txBody>
          <a:bodyPr/>
          <a:lstStyle/>
          <a:p>
            <a:r>
              <a:rPr lang="en-US" sz="2400" dirty="0" smtClean="0"/>
              <a:t>After the Soviet tanks rolled into Prague</a:t>
            </a:r>
          </a:p>
          <a:p>
            <a:endParaRPr lang="en-US" sz="2400" dirty="0"/>
          </a:p>
          <a:p>
            <a:r>
              <a:rPr lang="en-US" sz="2400" dirty="0" err="1" smtClean="0"/>
              <a:t>Wichterle</a:t>
            </a:r>
            <a:r>
              <a:rPr lang="en-US" sz="2400" dirty="0" smtClean="0"/>
              <a:t> was dismissed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rom the Institute of Macromolecular Chemistry</a:t>
            </a:r>
          </a:p>
          <a:p>
            <a:endParaRPr lang="en-US" sz="2400" dirty="0" smtClean="0"/>
          </a:p>
          <a:p>
            <a:r>
              <a:rPr lang="en-US" sz="2400" dirty="0" smtClean="0"/>
              <a:t>And barred from teaching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international scientific communications  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5" y="1462484"/>
            <a:ext cx="4382430" cy="2640806"/>
          </a:xfrm>
        </p:spPr>
      </p:pic>
    </p:spTree>
    <p:extLst>
      <p:ext uri="{BB962C8B-B14F-4D97-AF65-F5344CB8AC3E}">
        <p14:creationId xmlns:p14="http://schemas.microsoft.com/office/powerpoint/2010/main" val="1380364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851102"/>
            <a:ext cx="4511478" cy="3088888"/>
          </a:xfrm>
        </p:spPr>
        <p:txBody>
          <a:bodyPr/>
          <a:lstStyle/>
          <a:p>
            <a:r>
              <a:rPr lang="en-US" sz="2400" dirty="0" smtClean="0"/>
              <a:t>In 1989, active in the </a:t>
            </a:r>
          </a:p>
          <a:p>
            <a:r>
              <a:rPr lang="en-US" sz="2400" dirty="0" smtClean="0"/>
              <a:t>non-violent</a:t>
            </a:r>
            <a:r>
              <a:rPr lang="en-US" sz="2400" dirty="0"/>
              <a:t> </a:t>
            </a:r>
            <a:r>
              <a:rPr lang="en-US" sz="2400" dirty="0" smtClean="0"/>
              <a:t>Velvet Revolution</a:t>
            </a:r>
          </a:p>
          <a:p>
            <a:endParaRPr lang="en-US" sz="2400" dirty="0"/>
          </a:p>
          <a:p>
            <a:r>
              <a:rPr lang="en-US" sz="2400" dirty="0" smtClean="0"/>
              <a:t>Elected president of the </a:t>
            </a:r>
          </a:p>
          <a:p>
            <a:r>
              <a:rPr lang="en-US" sz="2400" dirty="0" smtClean="0"/>
              <a:t>Czechoslovak Academy of Science</a:t>
            </a:r>
          </a:p>
          <a:p>
            <a:endParaRPr lang="en-US" sz="2400" dirty="0"/>
          </a:p>
          <a:p>
            <a:r>
              <a:rPr lang="en-US" sz="2400" dirty="0" smtClean="0"/>
              <a:t>Under the government of </a:t>
            </a:r>
          </a:p>
          <a:p>
            <a:r>
              <a:rPr lang="en-US" sz="2400" dirty="0" smtClean="0"/>
              <a:t>Vaclav Havel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76" y="1583473"/>
            <a:ext cx="3695817" cy="2781359"/>
          </a:xfrm>
        </p:spPr>
      </p:pic>
    </p:spTree>
    <p:extLst>
      <p:ext uri="{BB962C8B-B14F-4D97-AF65-F5344CB8AC3E}">
        <p14:creationId xmlns:p14="http://schemas.microsoft.com/office/powerpoint/2010/main" val="182878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9" y="1784195"/>
            <a:ext cx="3189248" cy="2787805"/>
          </a:xfrm>
        </p:spPr>
        <p:txBody>
          <a:bodyPr/>
          <a:lstStyle/>
          <a:p>
            <a:r>
              <a:rPr lang="en-US" sz="2400" dirty="0" smtClean="0"/>
              <a:t>In 1992 his book</a:t>
            </a:r>
          </a:p>
          <a:p>
            <a:endParaRPr lang="en-US" sz="2400" dirty="0"/>
          </a:p>
          <a:p>
            <a:r>
              <a:rPr lang="en-US" sz="2400" i="1" dirty="0" err="1" smtClean="0"/>
              <a:t>Vzpominky</a:t>
            </a:r>
            <a:r>
              <a:rPr lang="en-US" sz="2400" dirty="0" smtClean="0"/>
              <a:t> or</a:t>
            </a:r>
          </a:p>
          <a:p>
            <a:endParaRPr lang="en-US" sz="2400" dirty="0"/>
          </a:p>
          <a:p>
            <a:r>
              <a:rPr lang="en-US" sz="2400" i="1" dirty="0" smtClean="0"/>
              <a:t>Recollections </a:t>
            </a:r>
          </a:p>
          <a:p>
            <a:endParaRPr lang="en-US" sz="2400" i="1" dirty="0"/>
          </a:p>
          <a:p>
            <a:r>
              <a:rPr lang="en-US" sz="2400" dirty="0" smtClean="0"/>
              <a:t>was published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51" y="1200150"/>
            <a:ext cx="2141034" cy="31654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46" y="1200150"/>
            <a:ext cx="2199893" cy="31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8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WICHTERLE </a:t>
            </a:r>
            <a:r>
              <a:rPr lang="en-US" sz="31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3100" dirty="0" smtClean="0">
                <a:latin typeface="+mj-lt"/>
              </a:rPr>
              <a:t>RLE</a:t>
            </a:r>
            <a:endParaRPr lang="en-US" sz="31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7" y="1200151"/>
            <a:ext cx="5374887" cy="3164681"/>
          </a:xfrm>
        </p:spPr>
        <p:txBody>
          <a:bodyPr/>
          <a:lstStyle/>
          <a:p>
            <a:r>
              <a:rPr lang="en-US" sz="2400" b="1" dirty="0" smtClean="0"/>
              <a:t>In 1993 </a:t>
            </a:r>
          </a:p>
          <a:p>
            <a:endParaRPr lang="en-US" sz="2400" dirty="0"/>
          </a:p>
          <a:p>
            <a:r>
              <a:rPr lang="en-US" sz="2400" dirty="0"/>
              <a:t>H</a:t>
            </a:r>
            <a:r>
              <a:rPr lang="en-US" sz="2400" dirty="0" smtClean="0"/>
              <a:t>e became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President of Czech Republic’s Academy of Science </a:t>
            </a:r>
          </a:p>
          <a:p>
            <a:endParaRPr lang="en-US" sz="2400" dirty="0"/>
          </a:p>
          <a:p>
            <a:r>
              <a:rPr lang="en-US" sz="2400" dirty="0" smtClean="0"/>
              <a:t>Received from Charles University</a:t>
            </a:r>
          </a:p>
          <a:p>
            <a:r>
              <a:rPr lang="en-US" sz="2400" dirty="0" smtClean="0"/>
              <a:t>Honorary Doctorate degree</a:t>
            </a:r>
          </a:p>
          <a:p>
            <a:endParaRPr lang="en-US" sz="2400" dirty="0"/>
          </a:p>
          <a:p>
            <a:r>
              <a:rPr lang="en-US" sz="2400" dirty="0" smtClean="0"/>
              <a:t>Published over 100 journal articles</a:t>
            </a:r>
          </a:p>
          <a:p>
            <a:r>
              <a:rPr lang="en-US" sz="2400" dirty="0" smtClean="0"/>
              <a:t>Held over 150 Patents</a:t>
            </a:r>
          </a:p>
          <a:p>
            <a:endParaRPr lang="en-US" sz="2400" dirty="0"/>
          </a:p>
          <a:p>
            <a:r>
              <a:rPr lang="en-US" sz="2400" dirty="0" smtClean="0"/>
              <a:t>Asteroid (#3899) was named after him</a:t>
            </a:r>
          </a:p>
          <a:p>
            <a:endParaRPr lang="en-US" sz="2400" i="1" dirty="0"/>
          </a:p>
          <a:p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80" y="1200150"/>
            <a:ext cx="2419815" cy="3165475"/>
          </a:xfrm>
        </p:spPr>
      </p:pic>
    </p:spTree>
    <p:extLst>
      <p:ext uri="{BB962C8B-B14F-4D97-AF65-F5344CB8AC3E}">
        <p14:creationId xmlns:p14="http://schemas.microsoft.com/office/powerpoint/2010/main" val="505670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1737" y="1081668"/>
            <a:ext cx="8106936" cy="970155"/>
          </a:xfrm>
        </p:spPr>
        <p:txBody>
          <a:bodyPr/>
          <a:lstStyle/>
          <a:p>
            <a:pPr algn="ctr"/>
            <a:r>
              <a:rPr lang="en-US" sz="2400" dirty="0" smtClean="0"/>
              <a:t>In 2013, for the centennial of his birth, the Czech Republic honored him with a silver commemorative coin, and a  postage stamp 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91" y="2051823"/>
            <a:ext cx="1702169" cy="2784096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4" y="2051823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24" y="2051822"/>
            <a:ext cx="2754352" cy="27432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WICHTERLE </a:t>
            </a:r>
            <a:r>
              <a:rPr lang="en-US" sz="2800" b="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>
                <a:latin typeface="+mj-lt"/>
              </a:rPr>
              <a:t>LE</a:t>
            </a:r>
          </a:p>
        </p:txBody>
      </p:sp>
    </p:spTree>
    <p:extLst>
      <p:ext uri="{BB962C8B-B14F-4D97-AF65-F5344CB8AC3E}">
        <p14:creationId xmlns:p14="http://schemas.microsoft.com/office/powerpoint/2010/main" val="812685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LE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47" y="1885176"/>
            <a:ext cx="2743200" cy="27432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76034" y="1003610"/>
            <a:ext cx="7303826" cy="713678"/>
          </a:xfrm>
        </p:spPr>
        <p:txBody>
          <a:bodyPr/>
          <a:lstStyle/>
          <a:p>
            <a:r>
              <a:rPr lang="en-US" sz="2400" dirty="0" smtClean="0"/>
              <a:t>2013 </a:t>
            </a:r>
            <a:r>
              <a:rPr lang="en-US" sz="2400" dirty="0"/>
              <a:t>Czech </a:t>
            </a:r>
            <a:r>
              <a:rPr lang="en-US" sz="2400" dirty="0" smtClean="0"/>
              <a:t>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coin, 31 mm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By Josef </a:t>
            </a:r>
            <a:r>
              <a:rPr lang="en-US" sz="2400" dirty="0" err="1" smtClean="0"/>
              <a:t>Oplistil</a:t>
            </a:r>
            <a:endParaRPr lang="en-US" sz="2400" dirty="0" smtClean="0"/>
          </a:p>
          <a:p>
            <a:r>
              <a:rPr lang="en-US" sz="2400" dirty="0" smtClean="0"/>
              <a:t>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34" y="188517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8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1913-1998</a:t>
            </a:r>
            <a:r>
              <a:rPr lang="en-US" sz="2800" b="0" dirty="0" smtClean="0">
                <a:latin typeface="+mj-lt"/>
              </a:rPr>
              <a:t>ERLE</a:t>
            </a:r>
            <a:endParaRPr lang="en-US" b="0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1" y="1885176"/>
            <a:ext cx="2743200" cy="27432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6441" y="1211303"/>
            <a:ext cx="7853419" cy="361020"/>
          </a:xfrm>
        </p:spPr>
        <p:txBody>
          <a:bodyPr/>
          <a:lstStyle/>
          <a:p>
            <a:r>
              <a:rPr lang="en-US" sz="2400" dirty="0" smtClean="0"/>
              <a:t>   2013 </a:t>
            </a:r>
            <a:r>
              <a:rPr lang="en-US" sz="2400" smtClean="0"/>
              <a:t>Czech 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obverse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21" y="1920507"/>
            <a:ext cx="4866439" cy="27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66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03249" y="1211303"/>
            <a:ext cx="7676611" cy="361020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2400" dirty="0" smtClean="0"/>
              <a:t>  2013 </a:t>
            </a:r>
            <a:r>
              <a:rPr lang="en-US" sz="2400" smtClean="0"/>
              <a:t>Czech 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reverse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34" y="1885176"/>
            <a:ext cx="2743200" cy="2743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2" y="2040673"/>
            <a:ext cx="3646449" cy="2587703"/>
          </a:xfrm>
        </p:spPr>
      </p:pic>
    </p:spTree>
    <p:extLst>
      <p:ext uri="{BB962C8B-B14F-4D97-AF65-F5344CB8AC3E}">
        <p14:creationId xmlns:p14="http://schemas.microsoft.com/office/powerpoint/2010/main" val="1944024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8100" eaLnBrk="1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FINANCIAL DISCLOSURE</a:t>
            </a:r>
            <a:endParaRPr lang="en-US" sz="3600" dirty="0" smtClean="0">
              <a:latin typeface="+mj-lt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1092200" y="984302"/>
            <a:ext cx="7173868" cy="3394472"/>
          </a:xfrm>
        </p:spPr>
        <p:txBody>
          <a:bodyPr>
            <a:normAutofit/>
          </a:bodyPr>
          <a:lstStyle/>
          <a:p>
            <a:pPr marL="381000" defTabSz="914400" eaLnBrk="1">
              <a:spcBef>
                <a:spcPts val="500"/>
              </a:spcBef>
              <a:buClr>
                <a:srgbClr val="FF2600"/>
              </a:buClr>
              <a:buFont typeface="Arial" charset="0"/>
              <a:buChar char="•"/>
              <a:defRPr/>
            </a:pPr>
            <a:r>
              <a:rPr lang="en-US" sz="2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Conflicts of interest </a:t>
            </a:r>
          </a:p>
          <a:p>
            <a:pPr marL="871538" lvl="1" indent="-376238" defTabSz="914400" eaLnBrk="1">
              <a:spcBef>
                <a:spcPts val="400"/>
              </a:spcBef>
              <a:buClr>
                <a:srgbClr val="FF2600"/>
              </a:buClr>
              <a:buFont typeface="Arial" charset="0"/>
              <a:buChar char="–"/>
              <a:defRPr/>
            </a:pPr>
            <a:r>
              <a:rPr lang="en-US" sz="2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Arial" charset="0"/>
                <a:sym typeface="Arial" charset="0"/>
              </a:rPr>
              <a:t>None regarding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4488178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76034" y="1211303"/>
            <a:ext cx="7303826" cy="361020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400" dirty="0"/>
              <a:t>2013 Czech </a:t>
            </a:r>
            <a:r>
              <a:rPr lang="en-US" sz="2400" dirty="0" smtClean="0"/>
              <a:t>Republic 21 </a:t>
            </a:r>
            <a:r>
              <a:rPr lang="en-US" sz="2400" dirty="0" err="1" smtClean="0"/>
              <a:t>korun</a:t>
            </a:r>
            <a:r>
              <a:rPr lang="en-US" sz="2400" dirty="0" smtClean="0"/>
              <a:t> postage stamp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51" y="1683489"/>
            <a:ext cx="1906913" cy="3118978"/>
          </a:xfrm>
        </p:spPr>
      </p:pic>
    </p:spTree>
    <p:extLst>
      <p:ext uri="{BB962C8B-B14F-4D97-AF65-F5344CB8AC3E}">
        <p14:creationId xmlns:p14="http://schemas.microsoft.com/office/powerpoint/2010/main" val="683054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b="0" dirty="0" smtClean="0">
                <a:latin typeface="+mj-lt"/>
              </a:rPr>
              <a:t>ERLE</a:t>
            </a:r>
            <a:endParaRPr lang="en-US" b="0" dirty="0">
              <a:latin typeface="+mj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77" y="2206943"/>
            <a:ext cx="2391155" cy="237743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15" y="2206943"/>
            <a:ext cx="2442117" cy="237743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37063" y="1200151"/>
            <a:ext cx="7549153" cy="918581"/>
          </a:xfrm>
        </p:spPr>
        <p:txBody>
          <a:bodyPr/>
          <a:lstStyle/>
          <a:p>
            <a:r>
              <a:rPr lang="en-US" sz="2400" dirty="0" smtClean="0"/>
              <a:t>2013 Czech Republic Silver Commemorative Medal</a:t>
            </a:r>
          </a:p>
          <a:p>
            <a:endParaRPr lang="en-US" sz="2400" dirty="0"/>
          </a:p>
          <a:p>
            <a:r>
              <a:rPr lang="en-US" sz="2400" dirty="0" smtClean="0"/>
              <a:t>                        By </a:t>
            </a:r>
            <a:r>
              <a:rPr lang="en-US" sz="2400" dirty="0" err="1" smtClean="0"/>
              <a:t>Zbynek</a:t>
            </a:r>
            <a:r>
              <a:rPr lang="en-US" sz="2400" dirty="0" smtClean="0"/>
              <a:t> </a:t>
            </a:r>
            <a:r>
              <a:rPr lang="en-US" sz="2400" dirty="0" err="1" smtClean="0"/>
              <a:t>Fojtu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236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sz="2800" dirty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156" y="1211303"/>
            <a:ext cx="7609704" cy="361020"/>
          </a:xfrm>
        </p:spPr>
        <p:txBody>
          <a:bodyPr/>
          <a:lstStyle/>
          <a:p>
            <a:r>
              <a:rPr lang="en-US" sz="2400" dirty="0" smtClean="0"/>
              <a:t>2013 </a:t>
            </a:r>
            <a:r>
              <a:rPr lang="en-US" sz="2400" dirty="0"/>
              <a:t>Czech </a:t>
            </a:r>
            <a:r>
              <a:rPr lang="en-US" sz="2400" dirty="0" smtClean="0"/>
              <a:t>Republic 37 mm silver medal obverse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33" y="1841183"/>
            <a:ext cx="2743200" cy="27432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7" y="1587024"/>
            <a:ext cx="2246651" cy="32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62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76034" y="1211303"/>
            <a:ext cx="7303826" cy="361020"/>
          </a:xfrm>
        </p:spPr>
        <p:txBody>
          <a:bodyPr/>
          <a:lstStyle/>
          <a:p>
            <a:r>
              <a:rPr lang="en-US" sz="2400" dirty="0" smtClean="0"/>
              <a:t>2013 </a:t>
            </a:r>
            <a:r>
              <a:rPr lang="en-US" sz="2400" dirty="0"/>
              <a:t>Czech </a:t>
            </a:r>
            <a:r>
              <a:rPr lang="en-US" sz="2400" dirty="0" smtClean="0"/>
              <a:t>Republic 37 mm silver medal reverse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07" y="1783460"/>
            <a:ext cx="2743200" cy="2743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40" y="1572323"/>
            <a:ext cx="2374106" cy="3165475"/>
          </a:xfrm>
        </p:spPr>
      </p:pic>
    </p:spTree>
    <p:extLst>
      <p:ext uri="{BB962C8B-B14F-4D97-AF65-F5344CB8AC3E}">
        <p14:creationId xmlns:p14="http://schemas.microsoft.com/office/powerpoint/2010/main" val="81921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7493" y="1211303"/>
            <a:ext cx="8006575" cy="361020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400" dirty="0"/>
              <a:t>2013 </a:t>
            </a:r>
            <a:r>
              <a:rPr lang="en-US" sz="2400" dirty="0" smtClean="0"/>
              <a:t>Czech Republic gold coin proposal </a:t>
            </a:r>
            <a:r>
              <a:rPr lang="en-US" sz="2400" smtClean="0"/>
              <a:t>by Jiri </a:t>
            </a:r>
            <a:r>
              <a:rPr lang="en-US" sz="2400" dirty="0" err="1" smtClean="0"/>
              <a:t>Harcuba</a:t>
            </a:r>
            <a:r>
              <a:rPr lang="en-US" sz="2400" dirty="0" smtClean="0"/>
              <a:t>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59" y="2085278"/>
            <a:ext cx="2286000" cy="227484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95" y="2085278"/>
            <a:ext cx="2263697" cy="22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4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7493" y="1211303"/>
            <a:ext cx="8006575" cy="662102"/>
          </a:xfrm>
        </p:spPr>
        <p:txBody>
          <a:bodyPr/>
          <a:lstStyle/>
          <a:p>
            <a:pPr algn="ctr"/>
            <a:r>
              <a:rPr lang="en-US" sz="2400" dirty="0" smtClean="0"/>
              <a:t> 1969 Czechoslovakia 25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of Purkinje</a:t>
            </a:r>
          </a:p>
          <a:p>
            <a:pPr algn="ctr"/>
            <a:r>
              <a:rPr lang="en-US" sz="2400" dirty="0" smtClean="0"/>
              <a:t>                 </a:t>
            </a:r>
          </a:p>
          <a:p>
            <a:pPr algn="ctr"/>
            <a:r>
              <a:rPr lang="en-US" sz="2400" dirty="0" smtClean="0"/>
              <a:t>by Jiri </a:t>
            </a:r>
            <a:r>
              <a:rPr lang="en-US" sz="2400" dirty="0" err="1" smtClean="0"/>
              <a:t>Harcuba</a:t>
            </a:r>
            <a:r>
              <a:rPr lang="en-US" sz="2400" dirty="0" smtClean="0"/>
              <a:t> </a:t>
            </a:r>
          </a:p>
          <a:p>
            <a:pPr algn="ctr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31" y="2085278"/>
            <a:ext cx="2340437" cy="23404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28" y="2074227"/>
            <a:ext cx="2354373" cy="23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48215" y="1211303"/>
            <a:ext cx="7531645" cy="361020"/>
          </a:xfrm>
        </p:spPr>
        <p:txBody>
          <a:bodyPr/>
          <a:lstStyle/>
          <a:p>
            <a:pPr algn="ctr"/>
            <a:r>
              <a:rPr lang="en-US" sz="2400" dirty="0" smtClean="0"/>
              <a:t>2013 </a:t>
            </a:r>
            <a:r>
              <a:rPr lang="en-US" sz="2400" dirty="0"/>
              <a:t>Czech </a:t>
            </a:r>
            <a:r>
              <a:rPr lang="en-US" sz="2400" dirty="0" smtClean="0"/>
              <a:t>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proposal 1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By </a:t>
            </a:r>
            <a:r>
              <a:rPr lang="en-US" sz="2400" dirty="0" err="1" smtClean="0"/>
              <a:t>Lenka</a:t>
            </a:r>
            <a:r>
              <a:rPr lang="en-US" sz="2400" dirty="0" smtClean="0"/>
              <a:t> </a:t>
            </a:r>
            <a:r>
              <a:rPr lang="en-US" sz="2400" dirty="0" err="1" smtClean="0"/>
              <a:t>Nebeska</a:t>
            </a:r>
            <a:r>
              <a:rPr lang="en-US" sz="2400" dirty="0" smtClean="0"/>
              <a:t> Heavenly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50" y="2319453"/>
            <a:ext cx="2230245" cy="22413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93" y="2319453"/>
            <a:ext cx="2242324" cy="22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35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59366" y="1211303"/>
            <a:ext cx="7520494" cy="361020"/>
          </a:xfrm>
        </p:spPr>
        <p:txBody>
          <a:bodyPr/>
          <a:lstStyle/>
          <a:p>
            <a:pPr algn="ctr"/>
            <a:r>
              <a:rPr lang="en-US" sz="2400" dirty="0" smtClean="0"/>
              <a:t>2013 </a:t>
            </a:r>
            <a:r>
              <a:rPr lang="en-US" sz="2400"/>
              <a:t>Czech </a:t>
            </a:r>
            <a:r>
              <a:rPr lang="en-US" sz="2400" smtClean="0"/>
              <a:t>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proposal 2 </a:t>
            </a:r>
          </a:p>
          <a:p>
            <a:endParaRPr lang="en-US" sz="2400" dirty="0"/>
          </a:p>
          <a:p>
            <a:pPr algn="ctr"/>
            <a:r>
              <a:rPr lang="en-US" sz="2400" dirty="0" smtClean="0"/>
              <a:t>By </a:t>
            </a:r>
            <a:r>
              <a:rPr lang="en-US" sz="2400" dirty="0" err="1" smtClean="0"/>
              <a:t>Tereza</a:t>
            </a:r>
            <a:r>
              <a:rPr lang="en-US" sz="2400" dirty="0" smtClean="0"/>
              <a:t> </a:t>
            </a:r>
            <a:r>
              <a:rPr lang="en-US" sz="2400" dirty="0" err="1" smtClean="0"/>
              <a:t>Eisnerova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62" y="2352906"/>
            <a:ext cx="2252547" cy="225254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1" y="2352906"/>
            <a:ext cx="2241395" cy="22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1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8712" y="1211303"/>
            <a:ext cx="8011148" cy="361020"/>
          </a:xfrm>
        </p:spPr>
        <p:txBody>
          <a:bodyPr/>
          <a:lstStyle/>
          <a:p>
            <a:pPr algn="ctr"/>
            <a:r>
              <a:rPr lang="en-US" sz="2400" dirty="0" smtClean="0"/>
              <a:t> </a:t>
            </a:r>
            <a:r>
              <a:rPr lang="en-US" sz="2400" dirty="0"/>
              <a:t>2013 </a:t>
            </a:r>
            <a:r>
              <a:rPr lang="en-US" sz="2400"/>
              <a:t>Czech </a:t>
            </a:r>
            <a:r>
              <a:rPr lang="en-US" sz="2400" smtClean="0"/>
              <a:t>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proposal 3</a:t>
            </a:r>
          </a:p>
          <a:p>
            <a:endParaRPr lang="en-US" sz="2400" dirty="0"/>
          </a:p>
          <a:p>
            <a:pPr algn="ctr"/>
            <a:r>
              <a:rPr lang="en-US" sz="2400" dirty="0" smtClean="0"/>
              <a:t>By </a:t>
            </a:r>
            <a:r>
              <a:rPr lang="en-US" sz="2400" dirty="0" err="1" smtClean="0"/>
              <a:t>Branislav</a:t>
            </a:r>
            <a:r>
              <a:rPr lang="en-US" sz="2400" dirty="0" smtClean="0"/>
              <a:t> </a:t>
            </a:r>
            <a:r>
              <a:rPr lang="en-US" sz="2400" dirty="0" err="1" smtClean="0"/>
              <a:t>Ronai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5" y="2330604"/>
            <a:ext cx="2241395" cy="220794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85" y="2330604"/>
            <a:ext cx="2252546" cy="22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50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r>
              <a:rPr lang="en-US" sz="2800" dirty="0" smtClean="0">
                <a:latin typeface="+mj-lt"/>
              </a:rPr>
              <a:t>RLE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25190" y="1211303"/>
            <a:ext cx="7754670" cy="361020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400" dirty="0"/>
              <a:t>2013 </a:t>
            </a:r>
            <a:r>
              <a:rPr lang="en-US" sz="2400"/>
              <a:t>Czech </a:t>
            </a:r>
            <a:r>
              <a:rPr lang="en-US" sz="2400" smtClean="0"/>
              <a:t>Republic 200 </a:t>
            </a:r>
            <a:r>
              <a:rPr lang="en-US" sz="2400" dirty="0" err="1" smtClean="0"/>
              <a:t>korun</a:t>
            </a:r>
            <a:r>
              <a:rPr lang="en-US" sz="2400" dirty="0" smtClean="0"/>
              <a:t> silver coin proposal 3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60" y="2042446"/>
            <a:ext cx="2194560" cy="219456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2042446"/>
            <a:ext cx="3936382" cy="22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9688" eaLnBrk="1"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WICHTERLE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892099"/>
            <a:ext cx="4608576" cy="3472734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Born, 1913 in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Prostejov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, Moravia</a:t>
            </a:r>
          </a:p>
          <a:p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  <a:sym typeface="Arial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Chemistry degree from Czech Technical Univ., Prague in 1936</a:t>
            </a:r>
          </a:p>
          <a:p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  <a:sym typeface="Arial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PhD in Organic Polymer Chemistry in 1939, under Emil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Votocek</a:t>
            </a:r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  <a:sym typeface="Arial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Forced to leave the Czech Technical University because of the German Occupation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 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 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20" y="1381619"/>
            <a:ext cx="3904870" cy="28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24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426950"/>
            <a:ext cx="8026400" cy="1881910"/>
          </a:xfrm>
        </p:spPr>
        <p:txBody>
          <a:bodyPr>
            <a:normAutofit/>
          </a:bodyPr>
          <a:lstStyle/>
          <a:p>
            <a:pPr marL="39688" defTabSz="914400">
              <a:spcBef>
                <a:spcPts val="500"/>
              </a:spcBef>
              <a:defRPr/>
            </a:pPr>
            <a:r>
              <a:rPr lang="en-US" sz="4800" dirty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OTTO WICHTERLE</a:t>
            </a:r>
            <a:br>
              <a:rPr lang="en-US" sz="4800" dirty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</a:br>
            <a:r>
              <a:rPr lang="en-US" sz="4800" dirty="0">
                <a:solidFill>
                  <a:srgbClr val="FFF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1913-1998</a:t>
            </a:r>
            <a:endParaRPr lang="en-US" sz="4800" dirty="0">
              <a:latin typeface="+mj-lt"/>
              <a:cs typeface="Calibri" charset="0"/>
              <a:sym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00" y="2476500"/>
            <a:ext cx="6134100" cy="2194560"/>
          </a:xfrm>
        </p:spPr>
        <p:txBody>
          <a:bodyPr>
            <a:normAutofit/>
          </a:bodyPr>
          <a:lstStyle/>
          <a:p>
            <a:endParaRPr lang="en-US" b="1" dirty="0">
              <a:latin typeface="+mj-lt"/>
            </a:endParaRPr>
          </a:p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  <a:p>
            <a:pPr algn="ctr"/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9688" eaLnBrk="1"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26720" y="1200151"/>
            <a:ext cx="5219700" cy="316468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  </a:t>
            </a:r>
            <a:endParaRPr lang="en-US" sz="24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998220"/>
            <a:ext cx="9144000" cy="3366612"/>
          </a:xfrm>
        </p:spPr>
        <p:txBody>
          <a:bodyPr/>
          <a:lstStyle/>
          <a:p>
            <a:pPr algn="ctr"/>
            <a:endParaRPr lang="en-US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  <a:sym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Thank You For Your Attention</a:t>
            </a:r>
            <a:endParaRPr lang="en-US" sz="32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cs typeface="Arial" charset="0"/>
                <a:sym typeface="Arial" charset="0"/>
              </a:rPr>
              <a:t>    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 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6" name="Picture 9" descr="THE PALM Caricature Oct 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70860" y="1775461"/>
            <a:ext cx="3139440" cy="304857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9431524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9688" eaLnBrk="1"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WICHTERLE </a:t>
            </a:r>
            <a:r>
              <a:rPr lang="en-US" sz="2800" b="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1913-1998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26720" y="1200151"/>
            <a:ext cx="5219700" cy="316468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  </a:t>
            </a:r>
            <a:endParaRPr lang="en-US" sz="24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998220"/>
            <a:ext cx="9144000" cy="3366612"/>
          </a:xfrm>
        </p:spPr>
        <p:txBody>
          <a:bodyPr/>
          <a:lstStyle/>
          <a:p>
            <a:pPr algn="ctr"/>
            <a:endParaRPr lang="en-US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  <a:sym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Thank You For Your Attention</a:t>
            </a:r>
            <a:endParaRPr lang="en-US" sz="32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cs typeface="Arial" charset="0"/>
                <a:sym typeface="Arial" charset="0"/>
              </a:rPr>
              <a:t>    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Arial" charset="0"/>
              </a:rPr>
              <a:t> 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6" name="Picture 9" descr="THE PALM Caricature Oct 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70860" y="1775461"/>
            <a:ext cx="3139440" cy="3048574"/>
          </a:xfrm>
          <a:prstGeom prst="rect">
            <a:avLst/>
          </a:prstGeo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-646771" y="869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734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9688" eaLnBrk="1">
              <a:defRPr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OTTO WICHTERLE 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169" name="Rectangle 1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96863" indent="-257175" defTabSz="914400" eaLnBrk="1">
              <a:spcBef>
                <a:spcPts val="500"/>
              </a:spcBef>
              <a:buClr>
                <a:srgbClr val="FF2600"/>
              </a:buClr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</a:p>
          <a:p>
            <a:pPr marL="783781" lvl="1" indent="-257175" defTabSz="914400">
              <a:spcBef>
                <a:spcPts val="500"/>
              </a:spcBef>
              <a:buClr>
                <a:srgbClr val="FF2600"/>
              </a:buClr>
              <a:buNone/>
              <a:defRPr/>
            </a:pPr>
            <a:endParaRPr lang="en-US" sz="2800" dirty="0" smtClean="0">
              <a:solidFill>
                <a:srgbClr val="FFFFFF"/>
              </a:solidFill>
              <a:latin typeface="+mj-lt"/>
              <a:cs typeface="Arial" charset="0"/>
              <a:sym typeface="Arial" charset="0"/>
            </a:endParaRPr>
          </a:p>
          <a:p>
            <a:pPr marL="783781" lvl="1" indent="-257175" defTabSz="914400">
              <a:spcBef>
                <a:spcPts val="500"/>
              </a:spcBef>
              <a:buClr>
                <a:srgbClr val="FF2600"/>
              </a:buClr>
              <a:buFont typeface="Arial" charset="0"/>
              <a:buChar char="•"/>
              <a:defRPr/>
            </a:pP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  <a:sym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57561" y="1593646"/>
            <a:ext cx="4315523" cy="3290588"/>
          </a:xfrm>
        </p:spPr>
        <p:txBody>
          <a:bodyPr/>
          <a:lstStyle/>
          <a:p>
            <a:r>
              <a:rPr lang="en-US" sz="2400" dirty="0" smtClean="0"/>
              <a:t>Found a research position at the Bata Shoe Co., </a:t>
            </a:r>
            <a:r>
              <a:rPr lang="en-US" sz="2400" dirty="0" err="1" smtClean="0"/>
              <a:t>Zlin</a:t>
            </a:r>
            <a:r>
              <a:rPr lang="en-US" sz="2400" dirty="0" smtClean="0"/>
              <a:t>, </a:t>
            </a:r>
            <a:r>
              <a:rPr lang="en-US" sz="2400" dirty="0" err="1" smtClean="0"/>
              <a:t>Cz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r>
              <a:rPr lang="en-US" sz="2400" dirty="0" smtClean="0"/>
              <a:t>Discovered </a:t>
            </a:r>
            <a:r>
              <a:rPr lang="en-US" sz="2400" dirty="0" err="1" smtClean="0"/>
              <a:t>Silon</a:t>
            </a:r>
            <a:r>
              <a:rPr lang="en-US" sz="2400" dirty="0" smtClean="0"/>
              <a:t> in 1941</a:t>
            </a:r>
          </a:p>
          <a:p>
            <a:endParaRPr lang="en-US" sz="2400" dirty="0"/>
          </a:p>
          <a:p>
            <a:r>
              <a:rPr lang="en-US" sz="2400" dirty="0" smtClean="0"/>
              <a:t>Imprisoned by the Gestapo in 1942 </a:t>
            </a:r>
          </a:p>
          <a:p>
            <a:endParaRPr lang="en-US" sz="2400" dirty="0"/>
          </a:p>
          <a:p>
            <a:r>
              <a:rPr lang="en-US" sz="2400" dirty="0" smtClean="0"/>
              <a:t>Post WWII </a:t>
            </a:r>
            <a:r>
              <a:rPr lang="en-US" sz="2400" dirty="0" err="1" smtClean="0"/>
              <a:t>Silon</a:t>
            </a:r>
            <a:r>
              <a:rPr lang="en-US" sz="2400" dirty="0" smtClean="0"/>
              <a:t> was the Iron Curtin Nylon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45" y="1593646"/>
            <a:ext cx="3980984" cy="23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24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550020"/>
            <a:ext cx="4003287" cy="2814812"/>
          </a:xfrm>
        </p:spPr>
        <p:txBody>
          <a:bodyPr/>
          <a:lstStyle/>
          <a:p>
            <a:r>
              <a:rPr lang="en-US" sz="2400" dirty="0" smtClean="0"/>
              <a:t>Returned to Czech Technical University  </a:t>
            </a:r>
          </a:p>
          <a:p>
            <a:r>
              <a:rPr lang="en-US" sz="2400" dirty="0" smtClean="0"/>
              <a:t>As a faculty member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In 1949 obtained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PhD </a:t>
            </a:r>
            <a:r>
              <a:rPr lang="en-US" sz="2400" dirty="0" smtClean="0"/>
              <a:t>on </a:t>
            </a:r>
            <a:r>
              <a:rPr lang="en-US" sz="2400" dirty="0" smtClean="0"/>
              <a:t>Technology of Plastics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82" y="1360449"/>
            <a:ext cx="4313213" cy="28275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49" y="3624147"/>
            <a:ext cx="1428873" cy="9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9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814039"/>
            <a:ext cx="4003287" cy="2821259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In 1952 appointed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Dean of Institute of Chemical Technology in Prague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41" y="1101079"/>
            <a:ext cx="2587083" cy="35529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2529969"/>
            <a:ext cx="3122341" cy="220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87" y="3139263"/>
            <a:ext cx="1628079" cy="10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003287" cy="3164681"/>
          </a:xfrm>
        </p:spPr>
        <p:txBody>
          <a:bodyPr/>
          <a:lstStyle/>
          <a:p>
            <a:r>
              <a:rPr lang="en-US" sz="2400" dirty="0" smtClean="0"/>
              <a:t>At ICT prepared </a:t>
            </a:r>
            <a:r>
              <a:rPr lang="en-US" sz="2400" dirty="0" err="1" smtClean="0"/>
              <a:t>pHEMA</a:t>
            </a:r>
            <a:r>
              <a:rPr lang="en-US" sz="2400" dirty="0" smtClean="0"/>
              <a:t> with </a:t>
            </a:r>
            <a:r>
              <a:rPr lang="en-US" sz="2400" dirty="0" err="1" smtClean="0"/>
              <a:t>Drahoslav</a:t>
            </a:r>
            <a:r>
              <a:rPr lang="en-US" sz="2400" dirty="0" smtClean="0"/>
              <a:t> Lim</a:t>
            </a:r>
          </a:p>
          <a:p>
            <a:endParaRPr lang="en-US" sz="2400" dirty="0"/>
          </a:p>
          <a:p>
            <a:r>
              <a:rPr lang="en-US" sz="2400" dirty="0" smtClean="0"/>
              <a:t>A novel transparent polymer that was a 40% water colloidal gel</a:t>
            </a:r>
          </a:p>
          <a:p>
            <a:endParaRPr lang="en-US" sz="2400" dirty="0"/>
          </a:p>
          <a:p>
            <a:r>
              <a:rPr lang="en-US" sz="2400" dirty="0" smtClean="0"/>
              <a:t>In 1957 produced soft gel contact lenses in a closed cast mold technique</a:t>
            </a:r>
          </a:p>
          <a:p>
            <a:endParaRPr lang="en-US" sz="2400" dirty="0"/>
          </a:p>
          <a:p>
            <a:r>
              <a:rPr lang="en-US" sz="2400" dirty="0" smtClean="0"/>
              <a:t>Had problems with lens edge irregularities 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34" y="1584296"/>
            <a:ext cx="4000035" cy="25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9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OTTO </a:t>
            </a:r>
            <a:r>
              <a:rPr lang="en-US" sz="3100" dirty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WICHTERLE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j-lt"/>
              </a:rPr>
              <a:t>ERLE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4898" y="1200151"/>
            <a:ext cx="4003287" cy="3164681"/>
          </a:xfrm>
        </p:spPr>
        <p:txBody>
          <a:bodyPr/>
          <a:lstStyle/>
          <a:p>
            <a:r>
              <a:rPr lang="en-US" sz="2400" dirty="0" smtClean="0"/>
              <a:t>Forced to resign from the University in 1958 </a:t>
            </a:r>
          </a:p>
          <a:p>
            <a:endParaRPr lang="en-US" sz="2400" dirty="0"/>
          </a:p>
          <a:p>
            <a:r>
              <a:rPr lang="en-US" sz="2400" dirty="0" smtClean="0"/>
              <a:t>Communist regime considered him politically unreliable</a:t>
            </a:r>
          </a:p>
          <a:p>
            <a:endParaRPr lang="en-US" sz="2400" dirty="0"/>
          </a:p>
          <a:p>
            <a:r>
              <a:rPr lang="en-US" sz="2400" dirty="0" smtClean="0"/>
              <a:t>Later in 1958 was able to establish the Institute of Macromolecular Chemistry under the Academy of Sciences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07" y="1200150"/>
            <a:ext cx="2776653" cy="3165475"/>
          </a:xfrm>
        </p:spPr>
      </p:pic>
    </p:spTree>
    <p:extLst>
      <p:ext uri="{BB962C8B-B14F-4D97-AF65-F5344CB8AC3E}">
        <p14:creationId xmlns:p14="http://schemas.microsoft.com/office/powerpoint/2010/main" val="2084129805"/>
      </p:ext>
    </p:extLst>
  </p:cSld>
  <p:clrMapOvr>
    <a:masterClrMapping/>
  </p:clrMapOvr>
</p:sld>
</file>

<file path=ppt/theme/theme1.xml><?xml version="1.0" encoding="utf-8"?>
<a:theme xmlns:a="http://schemas.openxmlformats.org/drawingml/2006/main" name="With Top White Banner">
  <a:themeElements>
    <a:clrScheme name="Moun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ithout Top White Banner">
  <a:themeElements>
    <a:clrScheme name="Moun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8441</TotalTime>
  <Words>1030</Words>
  <Application>Microsoft Macintosh PowerPoint</Application>
  <PresentationFormat>On-screen Show (16:9)</PresentationFormat>
  <Paragraphs>250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Lucida Grande</vt:lpstr>
      <vt:lpstr>ＭＳ Ｐゴシック</vt:lpstr>
      <vt:lpstr>Times New Roman</vt:lpstr>
      <vt:lpstr>With Top White Banner</vt:lpstr>
      <vt:lpstr>Without Top White Banner</vt:lpstr>
      <vt:lpstr>OTTO WICHTERLE 1913-1998</vt:lpstr>
      <vt:lpstr>OTTO WICHTERLE 1913-1998     Father of the  Soft Contact Lens </vt:lpstr>
      <vt:lpstr>FINANCIAL DISCLOSURE</vt:lpstr>
      <vt:lpstr>OTTO WICHTERLE </vt:lpstr>
      <vt:lpstr>OTTO WICHTERLE 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ERLE</vt:lpstr>
      <vt:lpstr> OTTO WICHTERLE 1913-1998RLE</vt:lpstr>
      <vt:lpstr>OTTO WICHTERLE 1913-1998LE</vt:lpstr>
      <vt:lpstr>OTTO WICHTERLE 1913-1998LE</vt:lpstr>
      <vt:lpstr>OTTO WICHTERLE 1913-1998ERLE</vt:lpstr>
      <vt:lpstr>OTTO WICHTERLE 1913-1998RLE</vt:lpstr>
      <vt:lpstr>OTTO WICHTERLE 1913-1998ERLE</vt:lpstr>
      <vt:lpstr>OTTO WICHTERLE 1913-1998ERLE</vt:lpstr>
      <vt:lpstr>OTTO WICHTERLE 1913-1998 ERLE</vt:lpstr>
      <vt:lpstr>OTTO WICHTERLE 1913-1998ERLE</vt:lpstr>
      <vt:lpstr>OTTO WICHTERLE 1913-1998ERLE</vt:lpstr>
      <vt:lpstr>OTTO WICHTERLE 1913-1998ERLE</vt:lpstr>
      <vt:lpstr>OTTO WICHTERLE 1913-1998ERLE</vt:lpstr>
      <vt:lpstr>OTTO WICHTERLE 1913-1998ERLE</vt:lpstr>
      <vt:lpstr>OTTO WICHTERLE 1913-1998ERLE</vt:lpstr>
      <vt:lpstr>OTTO WICHTERLE 1913-1998RLE</vt:lpstr>
      <vt:lpstr>OTTO WICHTERLE 1913-1998</vt:lpstr>
      <vt:lpstr>OTTO WICHTERLE 1913-1998</vt:lpstr>
      <vt:lpstr>OTTO WICHTERLE 1913-1998</vt:lpstr>
    </vt:vector>
  </TitlesOfParts>
  <Company>Infinia Group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Times New Roman Bold 45/48 points</dc:title>
  <dc:creator>Ilgin Sezer</dc:creator>
  <cp:lastModifiedBy>JAY GALST</cp:lastModifiedBy>
  <cp:revision>544</cp:revision>
  <cp:lastPrinted>2017-03-15T20:38:35Z</cp:lastPrinted>
  <dcterms:created xsi:type="dcterms:W3CDTF">2013-10-07T14:39:49Z</dcterms:created>
  <dcterms:modified xsi:type="dcterms:W3CDTF">2017-04-20T18:45:08Z</dcterms:modified>
</cp:coreProperties>
</file>