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85" r:id="rId3"/>
    <p:sldId id="287" r:id="rId4"/>
    <p:sldId id="263" r:id="rId5"/>
    <p:sldId id="288" r:id="rId6"/>
    <p:sldId id="275" r:id="rId7"/>
    <p:sldId id="295" r:id="rId8"/>
    <p:sldId id="261" r:id="rId9"/>
    <p:sldId id="292" r:id="rId10"/>
    <p:sldId id="294" r:id="rId11"/>
    <p:sldId id="280" r:id="rId12"/>
    <p:sldId id="277" r:id="rId13"/>
    <p:sldId id="281" r:id="rId14"/>
    <p:sldId id="282" r:id="rId15"/>
    <p:sldId id="302" r:id="rId16"/>
    <p:sldId id="259" r:id="rId17"/>
    <p:sldId id="289" r:id="rId18"/>
    <p:sldId id="297" r:id="rId19"/>
    <p:sldId id="300" r:id="rId20"/>
    <p:sldId id="301" r:id="rId21"/>
    <p:sldId id="278" r:id="rId22"/>
    <p:sldId id="303" r:id="rId23"/>
    <p:sldId id="286" r:id="rId24"/>
    <p:sldId id="279" r:id="rId25"/>
    <p:sldId id="270" r:id="rId26"/>
    <p:sldId id="290" r:id="rId27"/>
    <p:sldId id="271" r:id="rId28"/>
    <p:sldId id="298" r:id="rId29"/>
    <p:sldId id="293" r:id="rId30"/>
    <p:sldId id="272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8" autoAdjust="0"/>
  </p:normalViewPr>
  <p:slideViewPr>
    <p:cSldViewPr>
      <p:cViewPr varScale="1">
        <p:scale>
          <a:sx n="64" d="100"/>
          <a:sy n="64" d="100"/>
        </p:scale>
        <p:origin x="-994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76F48-7EDE-44FA-9244-F96747517947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816FD-2129-4085-956B-89439694F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0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16FD-2129-4085-956B-89439694F0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4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e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g"/><Relationship Id="rId4" Type="http://schemas.openxmlformats.org/officeDocument/2006/relationships/image" Target="../media/image1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The John McAllister Dynasty -</a:t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>A Myriad of Images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David A. Fleishman, MD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Ocular Heritage Society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Philadelphia, PA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April 29, 2017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73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Names and </a:t>
            </a:r>
            <a:r>
              <a:rPr lang="en-US" sz="3600" dirty="0"/>
              <a:t>N</a:t>
            </a:r>
            <a:r>
              <a:rPr lang="en-US" sz="3600" dirty="0" smtClean="0"/>
              <a:t>umbers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9" t="33988" r="59221" b="38875"/>
          <a:stretch/>
        </p:blipFill>
        <p:spPr>
          <a:xfrm rot="5400000">
            <a:off x="953727" y="4989873"/>
            <a:ext cx="1020387" cy="1861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0" t="31960" r="48142" b="36080"/>
          <a:stretch/>
        </p:blipFill>
        <p:spPr>
          <a:xfrm rot="5400000">
            <a:off x="7361256" y="5089029"/>
            <a:ext cx="787441" cy="17676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8" t="33688" r="48352" b="25771"/>
          <a:stretch/>
        </p:blipFill>
        <p:spPr>
          <a:xfrm rot="5400000">
            <a:off x="7349490" y="4077122"/>
            <a:ext cx="810971" cy="1675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3" t="41158" r="50000" b="27905"/>
          <a:stretch/>
        </p:blipFill>
        <p:spPr>
          <a:xfrm rot="5400000">
            <a:off x="952510" y="3927953"/>
            <a:ext cx="974813" cy="1751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1" t="31976" r="45363" b="26924"/>
          <a:stretch/>
        </p:blipFill>
        <p:spPr>
          <a:xfrm rot="5400000">
            <a:off x="7307454" y="2908155"/>
            <a:ext cx="755840" cy="1628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3" t="25939" r="48423" b="31489"/>
          <a:stretch/>
        </p:blipFill>
        <p:spPr>
          <a:xfrm rot="5400000">
            <a:off x="1099856" y="2733196"/>
            <a:ext cx="831525" cy="19026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1" t="27322" r="48649" b="29956"/>
          <a:stretch/>
        </p:blipFill>
        <p:spPr>
          <a:xfrm rot="5400000">
            <a:off x="1791168" y="351722"/>
            <a:ext cx="1048749" cy="31879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4" t="17944" r="39835" b="23763"/>
          <a:stretch/>
        </p:blipFill>
        <p:spPr>
          <a:xfrm rot="5400000">
            <a:off x="5907105" y="154752"/>
            <a:ext cx="931116" cy="34642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21157" r="34676" b="35519"/>
          <a:stretch/>
        </p:blipFill>
        <p:spPr>
          <a:xfrm rot="5400000">
            <a:off x="2715469" y="4404129"/>
            <a:ext cx="1656672" cy="1480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33044" r="5259" b="39498"/>
          <a:stretch/>
        </p:blipFill>
        <p:spPr>
          <a:xfrm>
            <a:off x="2930401" y="2667000"/>
            <a:ext cx="3420240" cy="8034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6029980"/>
            <a:ext cx="138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Focal length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Gold content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477887" y="3429000"/>
            <a:ext cx="2160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 John Steele</a:t>
            </a:r>
          </a:p>
          <a:p>
            <a:r>
              <a:rPr lang="en-US" sz="1400" dirty="0" smtClean="0"/>
              <a:t>Revolutionary War General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966934" y="6477000"/>
            <a:ext cx="1166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Lens strength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489436" y="6474023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initials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6" t="24886" r="43347" b="28971"/>
          <a:stretch/>
        </p:blipFill>
        <p:spPr>
          <a:xfrm rot="5400000">
            <a:off x="4672147" y="4244191"/>
            <a:ext cx="1679330" cy="1777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5400" y="6106180"/>
            <a:ext cx="927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irca 1830</a:t>
            </a:r>
          </a:p>
          <a:p>
            <a:r>
              <a:rPr lang="en-US" sz="1400" dirty="0" smtClean="0"/>
              <a:t>  bifocals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6587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Uncommon McAllister spectacles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smtClean="0"/>
              <a:t>from my experience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17937" r="7912" b="17577"/>
          <a:stretch/>
        </p:blipFill>
        <p:spPr>
          <a:xfrm>
            <a:off x="6371546" y="5181600"/>
            <a:ext cx="2501024" cy="1345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3" t="18702" r="2468" b="21481"/>
          <a:stretch/>
        </p:blipFill>
        <p:spPr>
          <a:xfrm>
            <a:off x="3556165" y="5124733"/>
            <a:ext cx="2517569" cy="1402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9" t="31192" r="16134" b="23832"/>
          <a:stretch/>
        </p:blipFill>
        <p:spPr>
          <a:xfrm rot="10800000">
            <a:off x="376709" y="1008969"/>
            <a:ext cx="2366491" cy="1200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0" t="27605" r="22706" b="13977"/>
          <a:stretch/>
        </p:blipFill>
        <p:spPr>
          <a:xfrm rot="10800000">
            <a:off x="3505200" y="1295400"/>
            <a:ext cx="1858355" cy="1408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25317" r="5584" b="16450"/>
          <a:stretch/>
        </p:blipFill>
        <p:spPr>
          <a:xfrm rot="10800000">
            <a:off x="376055" y="5152462"/>
            <a:ext cx="2880449" cy="1347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b="19417"/>
          <a:stretch/>
        </p:blipFill>
        <p:spPr>
          <a:xfrm>
            <a:off x="6371546" y="1219200"/>
            <a:ext cx="2174997" cy="12132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2008" y="2514600"/>
            <a:ext cx="1673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General John Steele</a:t>
            </a:r>
          </a:p>
          <a:p>
            <a:r>
              <a:rPr lang="en-US" dirty="0" smtClean="0"/>
              <a:t>    </a:t>
            </a:r>
            <a:r>
              <a:rPr lang="en-US" sz="1400" dirty="0" smtClean="0"/>
              <a:t>notice the marks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16624" r="20519" b="27965"/>
          <a:stretch/>
        </p:blipFill>
        <p:spPr>
          <a:xfrm>
            <a:off x="6934200" y="3489188"/>
            <a:ext cx="2057400" cy="1235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276600"/>
            <a:ext cx="1748462" cy="13884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95400" y="2740223"/>
            <a:ext cx="622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round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191000" y="2743200"/>
            <a:ext cx="622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round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t="10334" r="13416" b="4539"/>
          <a:stretch/>
        </p:blipFill>
        <p:spPr>
          <a:xfrm rot="5400000">
            <a:off x="503397" y="3001805"/>
            <a:ext cx="1507805" cy="1904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4721423"/>
            <a:ext cx="1672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 doubt this is plated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4648200"/>
            <a:ext cx="1139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arliest mark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11064" r="7339" b="24986"/>
          <a:stretch/>
        </p:blipFill>
        <p:spPr>
          <a:xfrm>
            <a:off x="2667000" y="3200400"/>
            <a:ext cx="1845501" cy="1074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25925" r="32919" b="56397"/>
          <a:stretch/>
        </p:blipFill>
        <p:spPr>
          <a:xfrm>
            <a:off x="2532627" y="4275117"/>
            <a:ext cx="1963173" cy="449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8" t="12446" r="51413" b="6945"/>
          <a:stretch/>
        </p:blipFill>
        <p:spPr>
          <a:xfrm rot="5400000">
            <a:off x="1374367" y="1526769"/>
            <a:ext cx="509837" cy="192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00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Early labels and advertising</a:t>
            </a:r>
            <a:br>
              <a:rPr lang="en-US" sz="3600" dirty="0" smtClean="0"/>
            </a:br>
            <a:r>
              <a:rPr lang="en-US" sz="1200" dirty="0" smtClean="0"/>
              <a:t>quite rare in my experience</a:t>
            </a:r>
            <a:endParaRPr lang="en-US" sz="1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17645" r="1722" b="5477"/>
          <a:stretch/>
        </p:blipFill>
        <p:spPr>
          <a:xfrm>
            <a:off x="6019800" y="1600200"/>
            <a:ext cx="2868542" cy="175100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0" y="3962400"/>
            <a:ext cx="3046540" cy="228490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8111"/>
            <a:ext cx="2489404" cy="187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16413"/>
            <a:ext cx="3382963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5" t="21948" r="27013" b="28659"/>
          <a:stretch/>
        </p:blipFill>
        <p:spPr>
          <a:xfrm>
            <a:off x="3484716" y="1538111"/>
            <a:ext cx="2230284" cy="1783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0323" y="3352800"/>
            <a:ext cx="1826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Notice the apostrophe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6324600"/>
            <a:ext cx="61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Date?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6248400"/>
            <a:ext cx="2327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</a:t>
            </a:r>
            <a:r>
              <a:rPr lang="en-US" sz="1400" dirty="0"/>
              <a:t>E</a:t>
            </a:r>
            <a:r>
              <a:rPr lang="en-US" sz="1400" dirty="0" smtClean="0"/>
              <a:t>ngraved paper, c. 1800</a:t>
            </a:r>
            <a:endParaRPr lang="en-US" sz="1400" dirty="0"/>
          </a:p>
          <a:p>
            <a:r>
              <a:rPr lang="en-US" sz="1400" dirty="0" smtClean="0"/>
              <a:t>    John </a:t>
            </a:r>
            <a:r>
              <a:rPr lang="en-US" sz="1400" dirty="0" err="1" smtClean="0"/>
              <a:t>Sr’s</a:t>
            </a:r>
            <a:r>
              <a:rPr lang="en-US" sz="1400" dirty="0" smtClean="0"/>
              <a:t>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business card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7432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Cases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 smtClean="0"/>
              <a:t>“rarer than the glasses in DAF’s experience”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3" b="15960"/>
          <a:stretch/>
        </p:blipFill>
        <p:spPr>
          <a:xfrm>
            <a:off x="373147" y="5486401"/>
            <a:ext cx="2370053" cy="1044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9" b="14302"/>
          <a:stretch/>
        </p:blipFill>
        <p:spPr>
          <a:xfrm>
            <a:off x="3581400" y="1524000"/>
            <a:ext cx="2044059" cy="894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28790" r="10869" b="21120"/>
          <a:stretch/>
        </p:blipFill>
        <p:spPr>
          <a:xfrm>
            <a:off x="6858000" y="5577147"/>
            <a:ext cx="2057400" cy="877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0" t="32728" r="31736" b="32121"/>
          <a:stretch/>
        </p:blipFill>
        <p:spPr>
          <a:xfrm>
            <a:off x="501138" y="3200400"/>
            <a:ext cx="2013462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29853" r="34935" b="40087"/>
          <a:stretch/>
        </p:blipFill>
        <p:spPr>
          <a:xfrm>
            <a:off x="502677" y="878774"/>
            <a:ext cx="2240523" cy="1634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0" t="10918" r="45148" b="10998"/>
          <a:stretch/>
        </p:blipFill>
        <p:spPr>
          <a:xfrm>
            <a:off x="6781800" y="1219200"/>
            <a:ext cx="2133600" cy="1480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669194"/>
            <a:ext cx="1440310" cy="9602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705813"/>
            <a:ext cx="1385380" cy="9235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9" t="25601" r="13840" b="21083"/>
          <a:stretch/>
        </p:blipFill>
        <p:spPr>
          <a:xfrm>
            <a:off x="6703334" y="3276600"/>
            <a:ext cx="2288266" cy="1371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5360" r="2848" b="5896"/>
          <a:stretch/>
        </p:blipFill>
        <p:spPr>
          <a:xfrm rot="10800000">
            <a:off x="2895601" y="2720438"/>
            <a:ext cx="3490219" cy="2461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4831" y="5178623"/>
            <a:ext cx="2758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“from over a hundred year period”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5960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</a:t>
            </a:r>
            <a:r>
              <a:rPr lang="en-US" sz="3600" dirty="0" smtClean="0"/>
              <a:t>ersonal items of John Sr.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3" t="12295" r="23377" b="7013"/>
          <a:stretch/>
        </p:blipFill>
        <p:spPr>
          <a:xfrm>
            <a:off x="457200" y="1066800"/>
            <a:ext cx="2239985" cy="345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9" t="25948" r="15362"/>
          <a:stretch/>
        </p:blipFill>
        <p:spPr>
          <a:xfrm>
            <a:off x="3505200" y="990600"/>
            <a:ext cx="1711114" cy="1856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76800"/>
            <a:ext cx="2101786" cy="121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48400"/>
            <a:ext cx="2327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Philadelphia Museum of Art, </a:t>
            </a:r>
          </a:p>
          <a:p>
            <a:r>
              <a:rPr lang="en-US" sz="1400" dirty="0" smtClean="0"/>
              <a:t>NOT  original to the painting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783435" y="2895600"/>
            <a:ext cx="1321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Wax seal stamp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56" y="3352800"/>
            <a:ext cx="2090043" cy="26597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7" y="6096000"/>
            <a:ext cx="12620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3600" y="5867400"/>
            <a:ext cx="28807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    Grandfather clock </a:t>
            </a:r>
          </a:p>
          <a:p>
            <a:r>
              <a:rPr lang="en-US" sz="1400" dirty="0" smtClean="0"/>
              <a:t>Mitchell &amp; Sons, Glasgow, Scotland</a:t>
            </a:r>
            <a:endParaRPr lang="en-US" sz="1400" dirty="0"/>
          </a:p>
          <a:p>
            <a:r>
              <a:rPr lang="en-US" sz="1400" dirty="0" smtClean="0"/>
              <a:t>Courtesy of Dr. William T. McAllister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r="21269" b="5896"/>
          <a:stretch/>
        </p:blipFill>
        <p:spPr>
          <a:xfrm>
            <a:off x="6324600" y="838200"/>
            <a:ext cx="1737858" cy="49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83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Business Receipts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09954"/>
            <a:ext cx="3642360" cy="2133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3724863" cy="2010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38600"/>
            <a:ext cx="30480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9257" y="63246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1853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05257" y="3581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1836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6657" y="3429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32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90" y="3425190"/>
            <a:ext cx="7620" cy="7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41664"/>
            <a:ext cx="3498271" cy="1749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18" y="479493"/>
            <a:ext cx="4221182" cy="203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1427" y="2664023"/>
            <a:ext cx="4341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John, Jr to the far right, note the 728 in the front window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t="1385" r="24156" b="1282"/>
          <a:stretch/>
        </p:blipFill>
        <p:spPr>
          <a:xfrm rot="5400000">
            <a:off x="6403233" y="3502767"/>
            <a:ext cx="1963015" cy="2425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20866" r="5000" b="4445"/>
          <a:stretch/>
        </p:blipFill>
        <p:spPr>
          <a:xfrm rot="10800000">
            <a:off x="381000" y="3962400"/>
            <a:ext cx="2890467" cy="1805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664023"/>
            <a:ext cx="1809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John, Jr at the counter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85" y="3962400"/>
            <a:ext cx="1362615" cy="1423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5562600"/>
            <a:ext cx="1906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McAllister and Brothers</a:t>
            </a:r>
          </a:p>
          <a:p>
            <a:r>
              <a:rPr lang="en-US" sz="1400" dirty="0" smtClean="0"/>
              <a:t>               1855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332328" y="5940623"/>
            <a:ext cx="110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hipping box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15180" y="5791200"/>
            <a:ext cx="1966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Magic lantern glass slide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682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6" y="533400"/>
            <a:ext cx="4295408" cy="300280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32369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t="12297" r="12165" b="9701"/>
          <a:stretch/>
        </p:blipFill>
        <p:spPr>
          <a:xfrm>
            <a:off x="5101544" y="4191000"/>
            <a:ext cx="2975656" cy="1935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8493" y="1447800"/>
            <a:ext cx="238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Notice line under the little “c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6" y="4462109"/>
            <a:ext cx="3295224" cy="193869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2352675"/>
            <a:ext cx="2846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354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638800" y="2170093"/>
            <a:ext cx="2762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“J.  McAllister </a:t>
            </a:r>
            <a:r>
              <a:rPr lang="en-US" sz="1400" dirty="0"/>
              <a:t>&amp;</a:t>
            </a:r>
            <a:r>
              <a:rPr lang="en-US" sz="1400" dirty="0" smtClean="0"/>
              <a:t> Son”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   But the business name changed 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       When John </a:t>
            </a:r>
            <a:r>
              <a:rPr lang="en-US" sz="1400" b="1" dirty="0" err="1" smtClean="0">
                <a:solidFill>
                  <a:srgbClr val="C00000"/>
                </a:solidFill>
              </a:rPr>
              <a:t>Sr</a:t>
            </a:r>
            <a:r>
              <a:rPr lang="en-US" sz="1400" b="1" dirty="0" smtClean="0">
                <a:solidFill>
                  <a:srgbClr val="C00000"/>
                </a:solidFill>
              </a:rPr>
              <a:t> died in 1830</a:t>
            </a:r>
            <a:endParaRPr lang="en-US" sz="1400" b="1" dirty="0">
              <a:solidFill>
                <a:srgbClr val="C00000"/>
              </a:solidFill>
            </a:endParaRPr>
          </a:p>
          <a:p>
            <a:pPr lvl="0"/>
            <a:r>
              <a:rPr lang="en-US" sz="1400" b="1" dirty="0" smtClean="0">
                <a:solidFill>
                  <a:srgbClr val="C00000"/>
                </a:solidFill>
              </a:rPr>
              <a:t>  </a:t>
            </a:r>
            <a:r>
              <a:rPr lang="en-US" sz="1400" dirty="0">
                <a:solidFill>
                  <a:prstClr val="black"/>
                </a:solidFill>
              </a:rPr>
              <a:t>notice </a:t>
            </a:r>
            <a:r>
              <a:rPr lang="en-US" sz="1400" dirty="0" smtClean="0">
                <a:solidFill>
                  <a:prstClr val="black"/>
                </a:solidFill>
              </a:rPr>
              <a:t>too the </a:t>
            </a:r>
            <a:r>
              <a:rPr lang="en-US" sz="1400" dirty="0">
                <a:solidFill>
                  <a:prstClr val="black"/>
                </a:solidFill>
              </a:rPr>
              <a:t>gilded Franklin </a:t>
            </a:r>
            <a:r>
              <a:rPr lang="en-US" sz="1400" dirty="0" smtClean="0">
                <a:solidFill>
                  <a:prstClr val="black"/>
                </a:solidFill>
              </a:rPr>
              <a:t>bust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4356" y="6019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6964" y="5814536"/>
            <a:ext cx="3465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AutoNum type="arabicPeriod"/>
            </a:pPr>
            <a:r>
              <a:rPr lang="en-US" sz="1400" dirty="0" smtClean="0"/>
              <a:t>1843,</a:t>
            </a:r>
            <a:r>
              <a:rPr lang="en-US" sz="1400" dirty="0">
                <a:solidFill>
                  <a:prstClr val="black"/>
                </a:solidFill>
              </a:rPr>
              <a:t> John McAllister, Jr. posing outside </a:t>
            </a:r>
          </a:p>
          <a:p>
            <a:pPr lvl="0"/>
            <a:r>
              <a:rPr lang="en-US" sz="1400" dirty="0" smtClean="0">
                <a:solidFill>
                  <a:prstClr val="black"/>
                </a:solidFill>
              </a:rPr>
              <a:t>         family business </a:t>
            </a:r>
            <a:r>
              <a:rPr lang="en-US" sz="1400" dirty="0">
                <a:solidFill>
                  <a:prstClr val="black"/>
                </a:solidFill>
              </a:rPr>
              <a:t>at 48 Chestnut Street.</a:t>
            </a:r>
            <a:r>
              <a:rPr lang="en-US" sz="1400" dirty="0" smtClean="0"/>
              <a:t> </a:t>
            </a:r>
          </a:p>
          <a:p>
            <a:pPr lvl="0"/>
            <a:r>
              <a:rPr lang="en-US" sz="1400" dirty="0" smtClean="0">
                <a:solidFill>
                  <a:prstClr val="black"/>
                </a:solidFill>
              </a:rPr>
              <a:t>                 (Library </a:t>
            </a:r>
            <a:r>
              <a:rPr lang="en-US" sz="1400" dirty="0">
                <a:solidFill>
                  <a:prstClr val="black"/>
                </a:solidFill>
              </a:rPr>
              <a:t>Co of </a:t>
            </a:r>
            <a:r>
              <a:rPr lang="en-US" sz="1400" dirty="0" smtClean="0">
                <a:solidFill>
                  <a:prstClr val="black"/>
                </a:solidFill>
              </a:rPr>
              <a:t>Philadelphia)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0"/>
            <a:ext cx="3853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Earliest Shop Image</a:t>
            </a:r>
            <a:endParaRPr lang="en-US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87" y="927809"/>
            <a:ext cx="3477713" cy="120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0"/>
            <a:ext cx="1371600" cy="231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53200" y="5953780"/>
            <a:ext cx="685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ea typeface="+mj-ea"/>
                <a:cs typeface="+mj-cs"/>
              </a:rPr>
              <a:t>DETAIL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553200" y="6334780"/>
            <a:ext cx="264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7676" r="7230" b="6838"/>
          <a:stretch/>
        </p:blipFill>
        <p:spPr>
          <a:xfrm>
            <a:off x="304800" y="761999"/>
            <a:ext cx="4162024" cy="498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5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330668" cy="420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2470"/>
            <a:ext cx="3897653" cy="504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5867400"/>
            <a:ext cx="321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 smtClean="0">
                <a:solidFill>
                  <a:prstClr val="black"/>
                </a:solidFill>
              </a:rPr>
              <a:t>2. Daguerreotype </a:t>
            </a:r>
            <a:r>
              <a:rPr lang="en-US" sz="1400" dirty="0">
                <a:solidFill>
                  <a:prstClr val="black"/>
                </a:solidFill>
              </a:rPr>
              <a:t>by William G. Mason,    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June </a:t>
            </a:r>
            <a:r>
              <a:rPr lang="en-US" sz="1400" dirty="0">
                <a:solidFill>
                  <a:prstClr val="black"/>
                </a:solidFill>
              </a:rPr>
              <a:t>17, 1843. (The Library of Congress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0" y="5486400"/>
            <a:ext cx="236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1843 – no people</a:t>
            </a:r>
          </a:p>
          <a:p>
            <a:r>
              <a:rPr lang="en-US" sz="1400" dirty="0" smtClean="0"/>
              <a:t>Franklin iconic bust is missing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027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Over the course of five generations, John McAllister and his descendants were eyeglass manufacturers (beginning around 1815), also businessmen and collectors.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There were more than ten </a:t>
            </a:r>
            <a:r>
              <a:rPr lang="en-US" sz="2400" dirty="0">
                <a:solidFill>
                  <a:prstClr val="black"/>
                </a:solidFill>
              </a:rPr>
              <a:t>McAllister family business names </a:t>
            </a:r>
            <a:r>
              <a:rPr lang="en-US" sz="2400" dirty="0" smtClean="0">
                <a:solidFill>
                  <a:prstClr val="black"/>
                </a:solidFill>
              </a:rPr>
              <a:t>beginning about 1783 (and the shops moved around a bit).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John Sr. and John Jr. worked with some very famous people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John McAllister </a:t>
            </a:r>
            <a:r>
              <a:rPr lang="en-US" sz="2400" dirty="0" err="1" smtClean="0">
                <a:solidFill>
                  <a:prstClr val="black"/>
                </a:solidFill>
              </a:rPr>
              <a:t>Sr</a:t>
            </a:r>
            <a:r>
              <a:rPr lang="en-US" sz="2400" dirty="0" smtClean="0">
                <a:solidFill>
                  <a:prstClr val="black"/>
                </a:solidFill>
              </a:rPr>
              <a:t> was a pioneer of the optical business in the US and he is considered </a:t>
            </a:r>
            <a:r>
              <a:rPr lang="en-US" sz="2400" dirty="0">
                <a:solidFill>
                  <a:prstClr val="black"/>
                </a:solidFill>
              </a:rPr>
              <a:t>the Father of </a:t>
            </a:r>
            <a:r>
              <a:rPr lang="en-US" sz="2400" dirty="0" err="1" smtClean="0">
                <a:solidFill>
                  <a:prstClr val="black"/>
                </a:solidFill>
              </a:rPr>
              <a:t>Opticianry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Besides being the birthplace of the nation, Philadelphia became the birthplace of optics and optometry in the USA.</a:t>
            </a:r>
          </a:p>
          <a:p>
            <a:pPr lvl="0"/>
            <a:endParaRPr lang="en-US" sz="2400" dirty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5912" y="452735"/>
            <a:ext cx="7046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     Chuck’s </a:t>
            </a:r>
            <a:r>
              <a:rPr lang="en-US" sz="3600" dirty="0"/>
              <a:t>W</a:t>
            </a:r>
            <a:r>
              <a:rPr lang="en-US" sz="3600" dirty="0" smtClean="0"/>
              <a:t>onderful </a:t>
            </a:r>
            <a:r>
              <a:rPr lang="en-US" sz="3600" dirty="0"/>
              <a:t>P</a:t>
            </a:r>
            <a:r>
              <a:rPr lang="en-US" sz="3600" dirty="0" smtClean="0"/>
              <a:t>resentation - 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            </a:t>
            </a:r>
            <a:r>
              <a:rPr lang="en-US" sz="2800" dirty="0" smtClean="0">
                <a:solidFill>
                  <a:prstClr val="black"/>
                </a:solidFill>
              </a:rPr>
              <a:t>The Major Points and Conclusions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9972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254158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85912"/>
            <a:ext cx="1219200" cy="1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67400"/>
            <a:ext cx="31702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13063"/>
            <a:ext cx="2864545" cy="23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5800"/>
            <a:ext cx="3383072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3733800"/>
            <a:ext cx="24323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3.  1853 daguerreotype</a:t>
            </a:r>
          </a:p>
          <a:p>
            <a:r>
              <a:rPr lang="en-US" sz="1400" dirty="0" smtClean="0"/>
              <a:t>      #48 – McAllister &amp; Co</a:t>
            </a:r>
          </a:p>
          <a:p>
            <a:pPr lvl="0"/>
            <a:r>
              <a:rPr lang="en-US" sz="1400" dirty="0" smtClean="0"/>
              <a:t>(</a:t>
            </a:r>
            <a:r>
              <a:rPr lang="en-US" sz="1400" dirty="0">
                <a:solidFill>
                  <a:prstClr val="black"/>
                </a:solidFill>
              </a:rPr>
              <a:t>Nelson Atkins Museum of </a:t>
            </a:r>
            <a:r>
              <a:rPr lang="en-US" sz="1400" dirty="0" smtClean="0">
                <a:solidFill>
                  <a:prstClr val="black"/>
                </a:solidFill>
              </a:rPr>
              <a:t>Art</a:t>
            </a:r>
            <a:r>
              <a:rPr lang="en-US" sz="1400" dirty="0"/>
              <a:t>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3505200"/>
            <a:ext cx="1492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4. McAllister &amp; Co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492557" y="76200"/>
            <a:ext cx="2298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Later images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8451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Catalogues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31" y="1143000"/>
            <a:ext cx="2053169" cy="28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72393"/>
            <a:ext cx="1752600" cy="245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74083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r="4416"/>
          <a:stretch/>
        </p:blipFill>
        <p:spPr>
          <a:xfrm rot="16200000">
            <a:off x="295100" y="450372"/>
            <a:ext cx="2500942" cy="2057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r="5864"/>
          <a:stretch/>
        </p:blipFill>
        <p:spPr>
          <a:xfrm>
            <a:off x="456165" y="3153480"/>
            <a:ext cx="2034043" cy="3028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365" y="6182380"/>
            <a:ext cx="1906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McAllister and Brothers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1856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793249" y="388620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1867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52331" r="41862" b="35494"/>
          <a:stretch/>
        </p:blipFill>
        <p:spPr>
          <a:xfrm>
            <a:off x="3075648" y="4494420"/>
            <a:ext cx="1496352" cy="14491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8" y="5923002"/>
            <a:ext cx="990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400" dirty="0" smtClean="0"/>
              <a:t>Franklin’s </a:t>
            </a:r>
          </a:p>
          <a:p>
            <a:r>
              <a:rPr lang="en-US" sz="1400" dirty="0"/>
              <a:t>g</a:t>
            </a:r>
            <a:r>
              <a:rPr lang="en-US" sz="1400" dirty="0" smtClean="0"/>
              <a:t>ilded bust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768492"/>
            <a:ext cx="1767840" cy="2632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53200" y="640080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1882</a:t>
            </a:r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492875"/>
            <a:ext cx="33655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72400" y="5385137"/>
            <a:ext cx="10070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  DETAILED.</a:t>
            </a:r>
          </a:p>
          <a:p>
            <a:r>
              <a:rPr lang="en-US" sz="1200" i="1" dirty="0" smtClean="0"/>
              <a:t>It is amazing </a:t>
            </a:r>
          </a:p>
          <a:p>
            <a:r>
              <a:rPr lang="en-US" sz="1200" i="1" dirty="0" smtClean="0"/>
              <a:t>how much </a:t>
            </a:r>
          </a:p>
          <a:p>
            <a:r>
              <a:rPr lang="en-US" sz="1200" i="1" dirty="0" smtClean="0"/>
              <a:t>they knew</a:t>
            </a:r>
          </a:p>
          <a:p>
            <a:r>
              <a:rPr lang="en-US" sz="1200" i="1" dirty="0"/>
              <a:t>b</a:t>
            </a:r>
            <a:r>
              <a:rPr lang="en-US" sz="1200" i="1" dirty="0" smtClean="0"/>
              <a:t>ack then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23077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06328"/>
            <a:ext cx="3213129" cy="49610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14400"/>
            <a:ext cx="3376278" cy="4953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4627" y="6016823"/>
            <a:ext cx="2637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Trial </a:t>
            </a:r>
            <a:r>
              <a:rPr lang="en-US" sz="1400" dirty="0"/>
              <a:t>lens set from 1888 catalogue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31218" y="6016823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Business listing, 1882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00844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Other items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Camera lenses, hygrometers, prisms, magic lanterns and slides, air pumps, spyglasses, thermometers, tape measures, mirrors, camera </a:t>
            </a:r>
            <a:r>
              <a:rPr lang="en-US" dirty="0" err="1" smtClean="0"/>
              <a:t>lucidas</a:t>
            </a:r>
            <a:r>
              <a:rPr lang="en-US" dirty="0" smtClean="0"/>
              <a:t>, microscopes, laude Lorraine mirrors, rain gauges, stereoscopes, globes. </a:t>
            </a:r>
            <a:r>
              <a:rPr lang="en-US" dirty="0"/>
              <a:t>s</a:t>
            </a:r>
            <a:r>
              <a:rPr lang="en-US" dirty="0" smtClean="0"/>
              <a:t>tereo cards, galvanic batteries, field glasses, surveyor’s compasses,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20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M</a:t>
            </a:r>
            <a:r>
              <a:rPr lang="en-US" sz="3600" dirty="0" smtClean="0"/>
              <a:t>ore instruments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0610"/>
            <a:ext cx="3250689" cy="1983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4157" r="15584" b="-1386"/>
          <a:stretch/>
        </p:blipFill>
        <p:spPr>
          <a:xfrm>
            <a:off x="762000" y="4028807"/>
            <a:ext cx="2240596" cy="2295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6321623"/>
            <a:ext cx="102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microscope</a:t>
            </a:r>
            <a:endParaRPr lang="en-US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23" y="1905000"/>
            <a:ext cx="1506610" cy="100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56348" y="3197423"/>
            <a:ext cx="1163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</a:t>
            </a:r>
            <a:r>
              <a:rPr lang="en-US" sz="1400" dirty="0" smtClean="0"/>
              <a:t>pera glasses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21819" b="33679"/>
          <a:stretch/>
        </p:blipFill>
        <p:spPr>
          <a:xfrm>
            <a:off x="4648200" y="4548327"/>
            <a:ext cx="4038600" cy="1402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4925" y="6107668"/>
            <a:ext cx="2109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athematical instruments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3352800"/>
            <a:ext cx="888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telescope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t="9554" r="35562" b="8017"/>
          <a:stretch/>
        </p:blipFill>
        <p:spPr>
          <a:xfrm rot="5400000">
            <a:off x="5453962" y="1240811"/>
            <a:ext cx="151267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6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Other images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1" y="1066800"/>
            <a:ext cx="2628899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8364" y="2968823"/>
            <a:ext cx="1518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tereo view stamp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29" y="3722133"/>
            <a:ext cx="3004571" cy="20030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8985" y="5864423"/>
            <a:ext cx="1421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tereo view label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2590800" cy="172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6249" y="2895600"/>
            <a:ext cx="1775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tereo view ink stamp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1867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t="28764" r="14967" b="32315"/>
          <a:stretch/>
        </p:blipFill>
        <p:spPr>
          <a:xfrm>
            <a:off x="990600" y="3747051"/>
            <a:ext cx="2133600" cy="18155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90556" y="5725180"/>
            <a:ext cx="1628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George Washington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cdv, reverse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631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Trade cards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375984"/>
            <a:ext cx="2054388" cy="1615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91884"/>
            <a:ext cx="2094860" cy="1561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95400"/>
            <a:ext cx="3771900" cy="502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375"/>
            <a:ext cx="2353577" cy="35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19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sz="2000" dirty="0" smtClean="0"/>
              <a:t>A </a:t>
            </a:r>
            <a:r>
              <a:rPr lang="en-US" sz="2000" dirty="0"/>
              <a:t>memorial published at John McAllister Jr.’s death described his “collection of ancient pamphlets, newspapers, maps, and manuscripts being large and well-arranged”</a:t>
            </a:r>
            <a:endParaRPr lang="en-US" sz="2000" dirty="0" smtClean="0">
              <a:ea typeface="Times New Roman"/>
            </a:endParaRPr>
          </a:p>
          <a:p>
            <a:pPr marL="514350" indent="-514350">
              <a:buAutoNum type="arabicPeriod"/>
            </a:pPr>
            <a:r>
              <a:rPr lang="en-US" sz="2000" dirty="0" smtClean="0"/>
              <a:t>The </a:t>
            </a:r>
            <a:r>
              <a:rPr lang="en-US" sz="2000" dirty="0"/>
              <a:t>John A. McAllister Collection held by the Library Company </a:t>
            </a:r>
            <a:r>
              <a:rPr lang="en-US" sz="2000" dirty="0" smtClean="0"/>
              <a:t>of </a:t>
            </a:r>
            <a:r>
              <a:rPr lang="en-US" sz="2000" dirty="0" err="1" smtClean="0"/>
              <a:t>Phila</a:t>
            </a:r>
            <a:r>
              <a:rPr lang="en-US" sz="2000" dirty="0" smtClean="0"/>
              <a:t> has thousands </a:t>
            </a:r>
            <a:r>
              <a:rPr lang="en-US" sz="2000" dirty="0"/>
              <a:t>of items </a:t>
            </a:r>
            <a:r>
              <a:rPr lang="en-US" sz="2000" dirty="0" smtClean="0"/>
              <a:t>encompassing </a:t>
            </a:r>
            <a:r>
              <a:rPr lang="en-US" sz="2000" dirty="0"/>
              <a:t>some of the same classifications as his father’s collection, but few with a provenance to connect them to John McAllister Jr. and his famous </a:t>
            </a:r>
            <a:r>
              <a:rPr lang="en-US" sz="2000" dirty="0" smtClean="0"/>
              <a:t>antiquarian </a:t>
            </a:r>
            <a:r>
              <a:rPr lang="en-US" sz="2000" dirty="0"/>
              <a:t>library described in </a:t>
            </a:r>
            <a:r>
              <a:rPr lang="en-US" sz="2000" i="1" dirty="0"/>
              <a:t>Watson’s Annals</a:t>
            </a:r>
            <a:r>
              <a:rPr lang="en-US" sz="2000" dirty="0"/>
              <a:t> (1905 edition) as “rich in works of all kinds.” </a:t>
            </a:r>
            <a:endParaRPr lang="en-US" sz="2000" dirty="0" smtClean="0"/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en-US" sz="2000" dirty="0">
                <a:solidFill>
                  <a:prstClr val="black"/>
                </a:solidFill>
                <a:ea typeface="Times New Roman"/>
              </a:rPr>
              <a:t>The Library Company </a:t>
            </a:r>
            <a:r>
              <a:rPr lang="en-US" sz="2000" dirty="0" smtClean="0">
                <a:solidFill>
                  <a:prstClr val="black"/>
                </a:solidFill>
                <a:ea typeface="Times New Roman"/>
              </a:rPr>
              <a:t>holds a HUGE </a:t>
            </a:r>
            <a:r>
              <a:rPr lang="en-US" sz="2000" dirty="0">
                <a:solidFill>
                  <a:prstClr val="black"/>
                </a:solidFill>
                <a:ea typeface="Times New Roman"/>
              </a:rPr>
              <a:t>extensive McAllister family collection of materials (over 50,000 Civil War era manuscripts, graphics and ephemera</a:t>
            </a:r>
            <a:r>
              <a:rPr lang="en-US" sz="2000" dirty="0" smtClean="0">
                <a:solidFill>
                  <a:prstClr val="black"/>
                </a:solidFill>
                <a:ea typeface="Times New Roman"/>
              </a:rPr>
              <a:t>). Plus the handwritten family history.</a:t>
            </a: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en-US" sz="2000" dirty="0">
                <a:ea typeface="Times New Roman"/>
              </a:rPr>
              <a:t>ILAMO has the personal papers of </a:t>
            </a:r>
            <a:r>
              <a:rPr lang="en-US" sz="2000" dirty="0" smtClean="0">
                <a:ea typeface="Times New Roman"/>
              </a:rPr>
              <a:t>John </a:t>
            </a:r>
            <a:r>
              <a:rPr lang="en-US" sz="2000" dirty="0">
                <a:ea typeface="Times New Roman"/>
              </a:rPr>
              <a:t>McAllister, Jr. dating from </a:t>
            </a:r>
            <a:r>
              <a:rPr lang="en-US" sz="2000" dirty="0" smtClean="0">
                <a:ea typeface="Times New Roman"/>
              </a:rPr>
              <a:t>1822. </a:t>
            </a:r>
          </a:p>
          <a:p>
            <a:pPr marL="457200" indent="-457200">
              <a:buAutoNum type="arabicPeriod" startAt="5"/>
            </a:pPr>
            <a:r>
              <a:rPr lang="en-US" sz="2000" dirty="0" smtClean="0">
                <a:ea typeface="Times New Roman"/>
              </a:rPr>
              <a:t> Winterthur has lots of paper material.</a:t>
            </a:r>
            <a:endParaRPr lang="en-US" sz="2000" dirty="0">
              <a:ea typeface="Times New Roman"/>
            </a:endParaRPr>
          </a:p>
          <a:p>
            <a:pPr marL="457200" indent="-457200">
              <a:buAutoNum type="arabicPeriod" startAt="5"/>
            </a:pPr>
            <a:r>
              <a:rPr lang="en-US" sz="2000" dirty="0" smtClean="0"/>
              <a:t> Chester </a:t>
            </a:r>
            <a:r>
              <a:rPr lang="en-US" sz="2000" dirty="0"/>
              <a:t>C</a:t>
            </a:r>
            <a:r>
              <a:rPr lang="en-US" sz="2000" dirty="0" smtClean="0"/>
              <a:t>ountry Historical Society holds the largest collection of       </a:t>
            </a:r>
          </a:p>
          <a:p>
            <a:pPr marL="0" indent="0">
              <a:buNone/>
            </a:pPr>
            <a:r>
              <a:rPr lang="en-US" sz="2000" dirty="0" smtClean="0"/>
              <a:t>          McAllister spectacles I have seen – several dozen.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752600" y="381000"/>
            <a:ext cx="598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Family Members as Collectors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54367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Key Points</a:t>
            </a:r>
            <a:br>
              <a:rPr lang="en-US" sz="3600" dirty="0" smtClean="0"/>
            </a:br>
            <a:r>
              <a:rPr lang="en-US" sz="3600" dirty="0" err="1" smtClean="0"/>
              <a:t>McAllisters</a:t>
            </a:r>
            <a:r>
              <a:rPr lang="en-US" sz="3600" dirty="0" smtClean="0"/>
              <a:t> Impact on </a:t>
            </a:r>
            <a:r>
              <a:rPr lang="en-US" sz="3600" dirty="0" err="1" smtClean="0"/>
              <a:t>Opticianry</a:t>
            </a:r>
            <a:r>
              <a:rPr lang="en-US" sz="3600" dirty="0" smtClean="0"/>
              <a:t> and Optometry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1900" u="sng" dirty="0" smtClean="0">
                <a:solidFill>
                  <a:prstClr val="black"/>
                </a:solidFill>
              </a:rPr>
              <a:t>1</a:t>
            </a:r>
            <a:r>
              <a:rPr lang="en-US" sz="1900" u="sng" baseline="30000" dirty="0" smtClean="0">
                <a:solidFill>
                  <a:prstClr val="black"/>
                </a:solidFill>
              </a:rPr>
              <a:t>st</a:t>
            </a:r>
            <a:r>
              <a:rPr lang="en-US" sz="1900" u="sng" dirty="0" smtClean="0">
                <a:solidFill>
                  <a:prstClr val="black"/>
                </a:solidFill>
              </a:rPr>
              <a:t> generation John McAllister </a:t>
            </a:r>
            <a:r>
              <a:rPr lang="en-US" sz="1900" u="sng" dirty="0" err="1" smtClean="0">
                <a:solidFill>
                  <a:prstClr val="black"/>
                </a:solidFill>
              </a:rPr>
              <a:t>Sr</a:t>
            </a:r>
            <a:r>
              <a:rPr lang="en-US" sz="1900" u="sng" dirty="0" smtClean="0">
                <a:solidFill>
                  <a:prstClr val="black"/>
                </a:solidFill>
              </a:rPr>
              <a:t> </a:t>
            </a:r>
            <a:r>
              <a:rPr lang="en-US" sz="1900" dirty="0" smtClean="0">
                <a:solidFill>
                  <a:prstClr val="black"/>
                </a:solidFill>
              </a:rPr>
              <a:t>was a pioneer of the optical business and he is considered the Father of </a:t>
            </a:r>
            <a:r>
              <a:rPr lang="en-US" sz="1900" dirty="0" err="1" smtClean="0">
                <a:solidFill>
                  <a:prstClr val="black"/>
                </a:solidFill>
              </a:rPr>
              <a:t>Opticianry</a:t>
            </a:r>
            <a:r>
              <a:rPr lang="en-US" sz="1900" dirty="0" smtClean="0">
                <a:solidFill>
                  <a:prstClr val="black"/>
                </a:solidFill>
              </a:rPr>
              <a:t>.</a:t>
            </a:r>
            <a:endParaRPr lang="en-US" sz="1900" dirty="0" smtClean="0"/>
          </a:p>
          <a:p>
            <a:r>
              <a:rPr lang="en-US" sz="1900" u="sng" dirty="0" smtClean="0"/>
              <a:t>2</a:t>
            </a:r>
            <a:r>
              <a:rPr lang="en-US" sz="1900" u="sng" baseline="30000" dirty="0" smtClean="0"/>
              <a:t>nd</a:t>
            </a:r>
            <a:r>
              <a:rPr lang="en-US" sz="1900" u="sng" dirty="0" smtClean="0"/>
              <a:t> generation John McAllister Jr </a:t>
            </a:r>
            <a:r>
              <a:rPr lang="en-US" sz="1900" dirty="0" smtClean="0">
                <a:solidFill>
                  <a:prstClr val="black"/>
                </a:solidFill>
              </a:rPr>
              <a:t>worked at Wills Eye Hospital as first American hospital optician. He was the first to grind a cylindrical lens to correct astigmatism, 1828.</a:t>
            </a:r>
          </a:p>
          <a:p>
            <a:pPr lvl="0"/>
            <a:r>
              <a:rPr lang="en-US" sz="1900" u="sng" dirty="0" smtClean="0">
                <a:solidFill>
                  <a:prstClr val="black"/>
                </a:solidFill>
              </a:rPr>
              <a:t>3</a:t>
            </a:r>
            <a:r>
              <a:rPr lang="en-US" sz="1900" u="sng" baseline="30000" dirty="0" smtClean="0">
                <a:solidFill>
                  <a:prstClr val="black"/>
                </a:solidFill>
              </a:rPr>
              <a:t>rd</a:t>
            </a:r>
            <a:r>
              <a:rPr lang="en-US" sz="1900" u="sng" dirty="0" smtClean="0">
                <a:solidFill>
                  <a:prstClr val="black"/>
                </a:solidFill>
              </a:rPr>
              <a:t> generation William Young McAllister</a:t>
            </a:r>
            <a:r>
              <a:rPr lang="en-US" sz="1900" dirty="0" smtClean="0">
                <a:solidFill>
                  <a:prstClr val="black"/>
                </a:solidFill>
              </a:rPr>
              <a:t> taught refraction at Wills Eye Hospital</a:t>
            </a:r>
          </a:p>
          <a:p>
            <a:pPr lvl="0"/>
            <a:r>
              <a:rPr lang="en-US" sz="1900" dirty="0" smtClean="0">
                <a:solidFill>
                  <a:prstClr val="black"/>
                </a:solidFill>
              </a:rPr>
              <a:t>Over the years, many members of the family members became opticians.</a:t>
            </a:r>
          </a:p>
          <a:p>
            <a:pPr lvl="0"/>
            <a:r>
              <a:rPr lang="en-US" sz="1900" u="sng" dirty="0" smtClean="0">
                <a:solidFill>
                  <a:prstClr val="black"/>
                </a:solidFill>
              </a:rPr>
              <a:t>4</a:t>
            </a:r>
            <a:r>
              <a:rPr lang="en-US" sz="1900" u="sng" baseline="30000" dirty="0" smtClean="0">
                <a:solidFill>
                  <a:prstClr val="black"/>
                </a:solidFill>
              </a:rPr>
              <a:t>th</a:t>
            </a:r>
            <a:r>
              <a:rPr lang="en-US" sz="1900" u="sng" dirty="0" smtClean="0">
                <a:solidFill>
                  <a:prstClr val="black"/>
                </a:solidFill>
              </a:rPr>
              <a:t> generation Francis </a:t>
            </a:r>
            <a:r>
              <a:rPr lang="en-US" sz="1900" u="sng" dirty="0" err="1" smtClean="0">
                <a:solidFill>
                  <a:prstClr val="black"/>
                </a:solidFill>
              </a:rPr>
              <a:t>Wardale</a:t>
            </a:r>
            <a:r>
              <a:rPr lang="en-US" sz="1900" u="sng" dirty="0" smtClean="0">
                <a:solidFill>
                  <a:prstClr val="black"/>
                </a:solidFill>
              </a:rPr>
              <a:t> McAllister </a:t>
            </a:r>
            <a:r>
              <a:rPr lang="en-US" sz="1900" dirty="0" smtClean="0">
                <a:solidFill>
                  <a:prstClr val="black"/>
                </a:solidFill>
              </a:rPr>
              <a:t>became an optician in Baltimore in 1868 and thereafter an optometrist in 1879. He was an early member of Maryland Board of Optometric Examiners and also a founder of the American Optometric Association.</a:t>
            </a:r>
          </a:p>
          <a:p>
            <a:pPr lvl="0" eaLnBrk="0" fontAlgn="base" hangingPunct="0">
              <a:spcAft>
                <a:spcPct val="0"/>
              </a:spcAft>
              <a:buFont typeface="Arial" charset="0"/>
              <a:buChar char="•"/>
            </a:pPr>
            <a:r>
              <a:rPr lang="en-US" sz="1900" dirty="0" err="1" smtClean="0">
                <a:solidFill>
                  <a:prstClr val="black"/>
                </a:solidFill>
              </a:rPr>
              <a:t>McAllisters</a:t>
            </a:r>
            <a:r>
              <a:rPr lang="en-US" sz="1900" dirty="0" smtClean="0">
                <a:solidFill>
                  <a:prstClr val="black"/>
                </a:solidFill>
              </a:rPr>
              <a:t> taught ophthalmologists how to refract (beginning in the 1870s). </a:t>
            </a:r>
            <a:r>
              <a:rPr lang="en-US" sz="1900" dirty="0" smtClean="0">
                <a:ea typeface="Calibri"/>
                <a:cs typeface="Times New Roman"/>
              </a:rPr>
              <a:t> That testimony was provided under oath by the grandson during a legal proceeding before the Pennsylvania Court of Common Pleas in 1914.</a:t>
            </a:r>
            <a:r>
              <a:rPr lang="en-US" sz="1900" dirty="0" smtClean="0">
                <a:solidFill>
                  <a:prstClr val="black"/>
                </a:solidFill>
              </a:rPr>
              <a:t>   </a:t>
            </a:r>
          </a:p>
          <a:p>
            <a:pPr lvl="0"/>
            <a:r>
              <a:rPr lang="en-US" altLang="en-US" sz="1900" dirty="0" err="1" smtClean="0">
                <a:solidFill>
                  <a:prstClr val="black"/>
                </a:solidFill>
              </a:rPr>
              <a:t>McAllisters</a:t>
            </a:r>
            <a:r>
              <a:rPr lang="en-US" altLang="en-US" sz="1900" dirty="0" smtClean="0">
                <a:solidFill>
                  <a:prstClr val="black"/>
                </a:solidFill>
              </a:rPr>
              <a:t> played a role in the early development of optometry and optometry laws. </a:t>
            </a:r>
          </a:p>
          <a:p>
            <a:pPr lvl="0" eaLnBrk="0" fontAlgn="base" hangingPunct="0">
              <a:spcAft>
                <a:spcPct val="0"/>
              </a:spcAft>
              <a:buFont typeface="Arial" charset="0"/>
              <a:buChar char="•"/>
            </a:pPr>
            <a:endParaRPr lang="en-US" altLang="en-US" sz="19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Font typeface="Arial" charset="0"/>
              <a:buChar char="•"/>
            </a:pPr>
            <a:endParaRPr lang="en-US" altLang="en-US" sz="1900" dirty="0" smtClean="0">
              <a:solidFill>
                <a:prstClr val="black"/>
              </a:solidFill>
            </a:endParaRPr>
          </a:p>
          <a:p>
            <a:pPr lvl="0"/>
            <a:endParaRPr lang="en-US" sz="1800" dirty="0" smtClean="0">
              <a:solidFill>
                <a:prstClr val="black"/>
              </a:solidFill>
            </a:endParaRPr>
          </a:p>
          <a:p>
            <a:pPr lvl="0"/>
            <a:endParaRPr lang="en-US" sz="1800" dirty="0" smtClean="0">
              <a:solidFill>
                <a:prstClr val="black"/>
              </a:solidFill>
            </a:endParaRPr>
          </a:p>
          <a:p>
            <a:endParaRPr lang="en-US" sz="1800" dirty="0" smtClean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331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Should there be a Pennsylvania Historical Marker to Honor the McAllister Name?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000" i="1" dirty="0" smtClean="0">
                <a:ea typeface="Calibri"/>
                <a:cs typeface="Times New Roman"/>
              </a:rPr>
              <a:t>“Absolutely Yes”.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000" i="1" dirty="0" smtClean="0">
                <a:ea typeface="Calibri"/>
                <a:cs typeface="Times New Roman"/>
              </a:rPr>
              <a:t>T</a:t>
            </a:r>
            <a:r>
              <a:rPr lang="en-US" sz="8000" i="1" dirty="0" smtClean="0">
                <a:solidFill>
                  <a:prstClr val="black"/>
                </a:solidFill>
              </a:rPr>
              <a:t>he </a:t>
            </a:r>
            <a:r>
              <a:rPr lang="en-US" sz="8000" i="1" u="sng" dirty="0">
                <a:solidFill>
                  <a:prstClr val="black"/>
                </a:solidFill>
              </a:rPr>
              <a:t>Pennsylvania Historical and Museum Commission </a:t>
            </a:r>
            <a:r>
              <a:rPr lang="en-US" sz="8000" i="1" dirty="0">
                <a:solidFill>
                  <a:prstClr val="black"/>
                </a:solidFill>
              </a:rPr>
              <a:t>administers the </a:t>
            </a:r>
            <a:r>
              <a:rPr lang="en-US" sz="8000" i="1" dirty="0" smtClean="0">
                <a:solidFill>
                  <a:prstClr val="black"/>
                </a:solidFill>
              </a:rPr>
              <a:t>program. Nominations must be </a:t>
            </a:r>
            <a:r>
              <a:rPr lang="en-US" sz="8000" i="1" dirty="0">
                <a:solidFill>
                  <a:prstClr val="black"/>
                </a:solidFill>
              </a:rPr>
              <a:t>submitted by December each year. Once approved new markers are dedicated in public events presenting the opportunities for </a:t>
            </a:r>
            <a:r>
              <a:rPr lang="en-US" sz="8000" i="1" dirty="0" smtClean="0">
                <a:solidFill>
                  <a:prstClr val="black"/>
                </a:solidFill>
              </a:rPr>
              <a:t>everyone to </a:t>
            </a:r>
            <a:r>
              <a:rPr lang="en-US" sz="8000" i="1" dirty="0">
                <a:solidFill>
                  <a:prstClr val="black"/>
                </a:solidFill>
              </a:rPr>
              <a:t>celebrate </a:t>
            </a:r>
            <a:r>
              <a:rPr lang="en-US" sz="8000" i="1" dirty="0" smtClean="0">
                <a:solidFill>
                  <a:prstClr val="black"/>
                </a:solidFill>
              </a:rPr>
              <a:t>our heritage.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8000" i="1" dirty="0" smtClean="0">
              <a:solidFill>
                <a:prstClr val="black"/>
              </a:solidFill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000" i="1" dirty="0" smtClean="0">
                <a:ea typeface="Calibri"/>
                <a:cs typeface="Times New Roman"/>
              </a:rPr>
              <a:t>A committee has been formed: 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8000" i="1" dirty="0">
                <a:ea typeface="Calibri"/>
                <a:cs typeface="Times New Roman"/>
              </a:rPr>
              <a:t>  </a:t>
            </a:r>
            <a:r>
              <a:rPr lang="en-US" sz="8000" i="1" dirty="0" smtClean="0">
                <a:ea typeface="Calibri"/>
                <a:cs typeface="Times New Roman"/>
              </a:rPr>
              <a:t>                      </a:t>
            </a:r>
            <a:r>
              <a:rPr lang="en-US" sz="5600" i="1" dirty="0" smtClean="0">
                <a:ea typeface="Calibri"/>
                <a:cs typeface="Times New Roman"/>
              </a:rPr>
              <a:t>Chief Curator, Independence National Historical Park, National Park Service.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600" i="1" dirty="0" smtClean="0"/>
              <a:t>                                   Two nationally recognized opticians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smtClean="0">
                <a:solidFill>
                  <a:prstClr val="black"/>
                </a:solidFill>
              </a:rPr>
              <a:t>                                  One nationally recognized optometrist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600" i="1" dirty="0" smtClean="0"/>
              <a:t>                                   Yours truly </a:t>
            </a:r>
            <a:endParaRPr lang="en-US" sz="5600" i="1" dirty="0"/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600" i="1" dirty="0"/>
              <a:t> </a:t>
            </a:r>
            <a:r>
              <a:rPr lang="en-US" sz="5600" i="1" dirty="0" smtClean="0"/>
              <a:t>            </a:t>
            </a:r>
            <a:r>
              <a:rPr lang="en-US" sz="8000" b="1" i="1" dirty="0" smtClean="0">
                <a:solidFill>
                  <a:srgbClr val="C00000"/>
                </a:solidFill>
              </a:rPr>
              <a:t> </a:t>
            </a:r>
            <a:r>
              <a:rPr lang="en-US" sz="9600" b="1" i="1" dirty="0" smtClean="0">
                <a:solidFill>
                  <a:srgbClr val="C00000"/>
                </a:solidFill>
              </a:rPr>
              <a:t>The Process has Begun………….</a:t>
            </a:r>
          </a:p>
          <a:p>
            <a:pPr marL="0" indent="0">
              <a:buNone/>
            </a:pPr>
            <a:r>
              <a:rPr lang="en-US" sz="5500" i="1" dirty="0" smtClean="0"/>
              <a:t> </a:t>
            </a:r>
          </a:p>
          <a:p>
            <a:endParaRPr lang="en-US" sz="5500" i="1" dirty="0">
              <a:ea typeface="Calibri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i="1" dirty="0">
              <a:latin typeface="Times New Roman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4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McAllister </a:t>
            </a:r>
            <a:r>
              <a:rPr lang="en-US" sz="3600" dirty="0" err="1" smtClean="0"/>
              <a:t>Sr</a:t>
            </a:r>
            <a:r>
              <a:rPr lang="en-US" sz="3600" dirty="0" smtClean="0"/>
              <a:t> and Thomas Jefferson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Nov 1806 -1809 correspondence – McAllister had made glasses for President Jefferson for reading (to look over the top) only 7/8 inch wide and 3/8 inch high – 2 ½ inch center to center. Very “convenient” but convergence not taken into account by Jefferson.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Jefferson also wanted bifocals (per Ben Franklin) of ¾ inch diameter – as a series of lenses. But those ½ lenses moved because of the circular frames (glue had to be supplied). Therefore small oval frames were made instead.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000" dirty="0" smtClean="0"/>
              <a:t>Sketches with specifications</a:t>
            </a:r>
          </a:p>
          <a:p>
            <a:pPr marL="0" indent="0">
              <a:buNone/>
            </a:pPr>
            <a:r>
              <a:rPr lang="en-US" sz="2000" dirty="0" smtClean="0"/>
              <a:t>     indicated exactly the kind of </a:t>
            </a:r>
          </a:p>
          <a:p>
            <a:pPr marL="0" indent="0">
              <a:buNone/>
            </a:pPr>
            <a:r>
              <a:rPr lang="en-US" sz="2000" dirty="0" smtClean="0"/>
              <a:t>         glasses Jefferson wanted </a:t>
            </a:r>
          </a:p>
          <a:p>
            <a:pPr marL="0" indent="0">
              <a:buNone/>
            </a:pPr>
            <a:endParaRPr lang="en-US" sz="2000" dirty="0"/>
          </a:p>
          <a:p>
            <a:pPr marL="0" lvl="0" indent="0">
              <a:buNone/>
            </a:pPr>
            <a:endParaRPr lang="en-US" sz="19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sz="19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900" dirty="0" smtClean="0">
                <a:solidFill>
                  <a:prstClr val="black"/>
                </a:solidFill>
              </a:rPr>
              <a:t>There </a:t>
            </a:r>
            <a:r>
              <a:rPr lang="en-US" sz="1900" dirty="0">
                <a:solidFill>
                  <a:prstClr val="black"/>
                </a:solidFill>
              </a:rPr>
              <a:t>were </a:t>
            </a:r>
            <a:r>
              <a:rPr lang="en-US" sz="1900" dirty="0" smtClean="0">
                <a:solidFill>
                  <a:prstClr val="black"/>
                </a:solidFill>
              </a:rPr>
              <a:t>even letters </a:t>
            </a:r>
            <a:r>
              <a:rPr lang="en-US" sz="1900" dirty="0">
                <a:solidFill>
                  <a:prstClr val="black"/>
                </a:solidFill>
              </a:rPr>
              <a:t>into </a:t>
            </a:r>
            <a:r>
              <a:rPr lang="en-US" sz="1900" dirty="0" smtClean="0">
                <a:solidFill>
                  <a:prstClr val="black"/>
                </a:solidFill>
              </a:rPr>
              <a:t>1814</a:t>
            </a:r>
          </a:p>
          <a:p>
            <a:pPr marL="0" lvl="0" indent="0">
              <a:buNone/>
            </a:pPr>
            <a:r>
              <a:rPr lang="en-US" sz="1900" dirty="0">
                <a:solidFill>
                  <a:prstClr val="black"/>
                </a:solidFill>
              </a:rPr>
              <a:t> </a:t>
            </a:r>
            <a:r>
              <a:rPr lang="en-US" sz="1900" dirty="0" smtClean="0">
                <a:solidFill>
                  <a:prstClr val="black"/>
                </a:solidFill>
              </a:rPr>
              <a:t>     (housed at the Library of Congress)</a:t>
            </a:r>
            <a:endParaRPr lang="en-US" sz="19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4" b="32672"/>
          <a:stretch/>
        </p:blipFill>
        <p:spPr>
          <a:xfrm>
            <a:off x="4572000" y="3733800"/>
            <a:ext cx="3592367" cy="17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79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rgbClr val="C00000"/>
                </a:solidFill>
              </a:rPr>
              <a:t>In Conclusion</a:t>
            </a:r>
            <a:endParaRPr lang="en-US" sz="3600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9600" dirty="0" smtClean="0"/>
              <a:t>The John McAllister Dynasty (about 173 years) </a:t>
            </a:r>
          </a:p>
          <a:p>
            <a:pPr marL="0" lvl="0">
              <a:lnSpc>
                <a:spcPct val="115000"/>
              </a:lnSpc>
              <a:spcBef>
                <a:spcPts val="0"/>
              </a:spcBef>
            </a:pPr>
            <a:endParaRPr lang="en-US" sz="9600" dirty="0" smtClean="0"/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9600" dirty="0" smtClean="0"/>
              <a:t>Theirs was a gradual change from prolific spectacles maker (optician) into optometrists. </a:t>
            </a:r>
            <a:r>
              <a:rPr lang="en-US" sz="9600" dirty="0">
                <a:solidFill>
                  <a:prstClr val="black"/>
                </a:solidFill>
                <a:ea typeface="Times New Roman"/>
                <a:cs typeface="Times New Roman"/>
              </a:rPr>
              <a:t>A feature article in the Baltimore Sun (newspaper) in 1972 described the five generations of </a:t>
            </a:r>
            <a:r>
              <a:rPr lang="en-US" sz="9600" dirty="0" err="1">
                <a:solidFill>
                  <a:prstClr val="black"/>
                </a:solidFill>
                <a:ea typeface="Times New Roman"/>
                <a:cs typeface="Times New Roman"/>
              </a:rPr>
              <a:t>McAllisters</a:t>
            </a:r>
            <a:r>
              <a:rPr lang="en-US" sz="9600" dirty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en-US" sz="9600" dirty="0" smtClean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en-US" sz="9600" dirty="0">
                <a:solidFill>
                  <a:prstClr val="black"/>
                </a:solidFill>
                <a:ea typeface="Times New Roman"/>
                <a:cs typeface="Times New Roman"/>
              </a:rPr>
              <a:t>as “one of the most distinguished and remarkable families in the American history of optometry</a:t>
            </a:r>
            <a:r>
              <a:rPr lang="en-US" sz="9600" dirty="0" smtClean="0">
                <a:solidFill>
                  <a:prstClr val="black"/>
                </a:solidFill>
                <a:ea typeface="Times New Roman"/>
                <a:cs typeface="Times New Roman"/>
              </a:rPr>
              <a:t>.”</a:t>
            </a:r>
          </a:p>
          <a:p>
            <a:pPr marL="0" lvl="0">
              <a:lnSpc>
                <a:spcPct val="115000"/>
              </a:lnSpc>
              <a:spcBef>
                <a:spcPts val="0"/>
              </a:spcBef>
            </a:pPr>
            <a:endParaRPr lang="en-US" sz="11100" dirty="0"/>
          </a:p>
          <a:p>
            <a:pPr marL="0" indent="0">
              <a:buNone/>
            </a:pPr>
            <a:r>
              <a:rPr lang="en-US" sz="11100" dirty="0" smtClean="0"/>
              <a:t>                       </a:t>
            </a:r>
            <a:r>
              <a:rPr lang="en-US" sz="14400" u="sng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Think About This </a:t>
            </a:r>
          </a:p>
          <a:p>
            <a:pPr marL="0" indent="0">
              <a:buNone/>
            </a:pPr>
            <a:endParaRPr lang="en-US" sz="14400" u="sng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9600" dirty="0" smtClean="0"/>
              <a:t>From its birth here in Philadelphia the McAllister’s work has evolved to become a highly respected profession which benefits hundreds of millions yearly all around the world. Individuals young and old have their eyes examined and then get a new pair of glasses.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45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Special Thanks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Cohen </a:t>
            </a:r>
            <a:r>
              <a:rPr lang="en-US" sz="2000" dirty="0" smtClean="0">
                <a:solidFill>
                  <a:prstClr val="black"/>
                </a:solidFill>
              </a:rPr>
              <a:t>Collection</a:t>
            </a:r>
            <a:endParaRPr lang="en-US" sz="2000" dirty="0" smtClean="0"/>
          </a:p>
          <a:p>
            <a:r>
              <a:rPr lang="en-US" sz="2000" dirty="0" smtClean="0"/>
              <a:t>Letocha Collection</a:t>
            </a:r>
          </a:p>
          <a:p>
            <a:r>
              <a:rPr lang="en-US" sz="2000" dirty="0" err="1" smtClean="0"/>
              <a:t>McBrayer</a:t>
            </a:r>
            <a:r>
              <a:rPr lang="en-US" sz="2000" dirty="0" smtClean="0"/>
              <a:t> Collection</a:t>
            </a:r>
          </a:p>
          <a:p>
            <a:r>
              <a:rPr lang="en-US" sz="2000" dirty="0" smtClean="0"/>
              <a:t>Rosenthal Collection at the Museum of Vision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Tull </a:t>
            </a:r>
            <a:r>
              <a:rPr lang="en-US" sz="2000" dirty="0" smtClean="0">
                <a:solidFill>
                  <a:prstClr val="black"/>
                </a:solidFill>
              </a:rPr>
              <a:t>Collection</a:t>
            </a:r>
            <a:endParaRPr lang="en-US" sz="2000" dirty="0" smtClean="0"/>
          </a:p>
          <a:p>
            <a:pPr lvl="0"/>
            <a:r>
              <a:rPr lang="en-US" sz="2000" dirty="0" smtClean="0">
                <a:solidFill>
                  <a:prstClr val="black"/>
                </a:solidFill>
              </a:rPr>
              <a:t>Eric </a:t>
            </a:r>
            <a:r>
              <a:rPr lang="en-US" sz="2000" dirty="0" err="1" smtClean="0">
                <a:solidFill>
                  <a:prstClr val="black"/>
                </a:solidFill>
              </a:rPr>
              <a:t>Muth’s</a:t>
            </a:r>
            <a:r>
              <a:rPr lang="en-US" sz="2000" dirty="0" smtClean="0">
                <a:solidFill>
                  <a:prstClr val="black"/>
                </a:solidFill>
              </a:rPr>
              <a:t> research notes</a:t>
            </a:r>
            <a:endParaRPr lang="en-US" sz="2000" dirty="0" smtClean="0"/>
          </a:p>
          <a:p>
            <a:r>
              <a:rPr lang="en-US" sz="2000" dirty="0" smtClean="0"/>
              <a:t>Nancy Schiffer’s </a:t>
            </a:r>
            <a:r>
              <a:rPr lang="en-US" sz="2000" u="sng" dirty="0" smtClean="0"/>
              <a:t>Eyeglass Retrospective</a:t>
            </a:r>
          </a:p>
          <a:p>
            <a:r>
              <a:rPr lang="en-US" sz="2000" dirty="0" smtClean="0"/>
              <a:t>Heather Edmonds, Librarian, NECO, Boston </a:t>
            </a:r>
            <a:endParaRPr lang="en-US" sz="2000" dirty="0"/>
          </a:p>
          <a:p>
            <a:r>
              <a:rPr lang="en-US" sz="2000" dirty="0" smtClean="0"/>
              <a:t>Kirsten Hebert, Archivist, AMO, St. </a:t>
            </a:r>
            <a:r>
              <a:rPr lang="en-US" sz="2000" dirty="0" smtClean="0"/>
              <a:t>Louis</a:t>
            </a:r>
          </a:p>
          <a:p>
            <a:r>
              <a:rPr lang="en-US" sz="2000" dirty="0" smtClean="0"/>
              <a:t>Dr. William T. McAllister, 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generation down from John Sr.</a:t>
            </a:r>
            <a:endParaRPr lang="en-US" sz="2000" dirty="0" smtClean="0"/>
          </a:p>
          <a:p>
            <a:r>
              <a:rPr lang="en-US" sz="2000" dirty="0" smtClean="0"/>
              <a:t>Library Company of Philadelphia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Monticello/The Thomas Jefferson </a:t>
            </a:r>
            <a:r>
              <a:rPr lang="en-US" sz="2000" dirty="0" smtClean="0">
                <a:solidFill>
                  <a:prstClr val="black"/>
                </a:solidFill>
              </a:rPr>
              <a:t>Foundation</a:t>
            </a:r>
            <a:endParaRPr lang="en-US" sz="2000" dirty="0" smtClean="0"/>
          </a:p>
          <a:p>
            <a:r>
              <a:rPr lang="en-US" sz="2000" dirty="0" smtClean="0"/>
              <a:t>Nelson- Atkins Museum of Art</a:t>
            </a:r>
          </a:p>
          <a:p>
            <a:r>
              <a:rPr lang="en-US" sz="2000" dirty="0" smtClean="0"/>
              <a:t>Philip and Muriel Berman Foundation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23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McAllister and Jefferson’s Monticello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717107" y="3087469"/>
            <a:ext cx="19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400" dirty="0" smtClean="0"/>
              <a:t>earlier version +</a:t>
            </a:r>
          </a:p>
          <a:p>
            <a:r>
              <a:rPr lang="en-US" sz="1400" dirty="0" smtClean="0"/>
              <a:t>    bifocal lenses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5983069"/>
            <a:ext cx="2092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mid-1820s, at Monticello</a:t>
            </a:r>
          </a:p>
          <a:p>
            <a:r>
              <a:rPr lang="en-US" sz="1400" dirty="0" smtClean="0"/>
              <a:t>          but no mark  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r="10547"/>
          <a:stretch/>
        </p:blipFill>
        <p:spPr>
          <a:xfrm>
            <a:off x="537232" y="1283732"/>
            <a:ext cx="2205968" cy="21472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31" y="4231004"/>
            <a:ext cx="2358369" cy="17125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8448" y="6120825"/>
            <a:ext cx="2305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sz="1400" dirty="0" smtClean="0"/>
              <a:t>mark seen on &gt; ½ dozen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known later specimens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5" t="27359" r="40967" b="59194"/>
          <a:stretch/>
        </p:blipFill>
        <p:spPr>
          <a:xfrm>
            <a:off x="6096000" y="3716852"/>
            <a:ext cx="2720800" cy="8551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5233" r="4805" b="3705"/>
          <a:stretch/>
        </p:blipFill>
        <p:spPr>
          <a:xfrm>
            <a:off x="3259389" y="1461019"/>
            <a:ext cx="2534779" cy="16435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09371" y="4645223"/>
            <a:ext cx="1872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ark on earlier version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889502" y="3429000"/>
            <a:ext cx="132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1400" dirty="0" smtClean="0"/>
              <a:t>1806 sketches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43400"/>
            <a:ext cx="2194560" cy="1605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952" y="5943600"/>
            <a:ext cx="1232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1400" dirty="0" err="1" smtClean="0"/>
              <a:t>Philad</a:t>
            </a:r>
            <a:endParaRPr lang="en-US" sz="1400" dirty="0" smtClean="0"/>
          </a:p>
          <a:p>
            <a:r>
              <a:rPr lang="en-US" sz="1400" dirty="0" smtClean="0"/>
              <a:t>6 pedal flower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" t="3427" r="3843" b="5302"/>
          <a:stretch/>
        </p:blipFill>
        <p:spPr>
          <a:xfrm>
            <a:off x="6387723" y="1295400"/>
            <a:ext cx="2299077" cy="1727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2971800"/>
            <a:ext cx="2456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“believed to have been used”</a:t>
            </a:r>
          </a:p>
          <a:p>
            <a:pPr lvl="0"/>
            <a:r>
              <a:rPr lang="en-US" sz="1400" dirty="0" smtClean="0">
                <a:solidFill>
                  <a:prstClr val="black"/>
                </a:solidFill>
              </a:rPr>
              <a:t>     100% </a:t>
            </a:r>
            <a:r>
              <a:rPr lang="en-US" sz="1400" dirty="0">
                <a:solidFill>
                  <a:prstClr val="black"/>
                </a:solidFill>
              </a:rPr>
              <a:t>proof does not </a:t>
            </a:r>
            <a:r>
              <a:rPr lang="en-US" sz="1400" dirty="0" smtClean="0">
                <a:solidFill>
                  <a:prstClr val="black"/>
                </a:solidFill>
              </a:rPr>
              <a:t>exist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2" t="38898" r="34375" b="42308"/>
          <a:stretch/>
        </p:blipFill>
        <p:spPr>
          <a:xfrm>
            <a:off x="6172200" y="5213507"/>
            <a:ext cx="2369175" cy="8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2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</a:t>
            </a:r>
            <a:r>
              <a:rPr lang="en-US" sz="3600" dirty="0" smtClean="0"/>
              <a:t>ore on Jefferson/McAllister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70886"/>
            <a:ext cx="4181718" cy="3410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18008" r="8889" b="26754"/>
          <a:stretch/>
        </p:blipFill>
        <p:spPr>
          <a:xfrm>
            <a:off x="457200" y="3962400"/>
            <a:ext cx="3573875" cy="1785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3124200"/>
            <a:ext cx="3439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</a:t>
            </a:r>
            <a:r>
              <a:rPr lang="en-US" sz="1400" dirty="0" smtClean="0"/>
              <a:t>riginal, myopia correction, no maker’s mark</a:t>
            </a:r>
          </a:p>
          <a:p>
            <a:r>
              <a:rPr lang="en-US" sz="1400" dirty="0" smtClean="0"/>
              <a:t>       ride high on the nose….for distance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well-made   EARLY   circa pre-1815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44171" y="5791200"/>
            <a:ext cx="22214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 smtClean="0">
                <a:solidFill>
                  <a:prstClr val="black"/>
                </a:solidFill>
              </a:rPr>
              <a:t>      Note </a:t>
            </a:r>
            <a:r>
              <a:rPr lang="en-US" sz="1400" dirty="0">
                <a:solidFill>
                  <a:prstClr val="black"/>
                </a:solidFill>
              </a:rPr>
              <a:t>size </a:t>
            </a:r>
            <a:r>
              <a:rPr lang="en-US" sz="1400" dirty="0" smtClean="0">
                <a:solidFill>
                  <a:prstClr val="black"/>
                </a:solidFill>
              </a:rPr>
              <a:t>comparison</a:t>
            </a:r>
            <a:endParaRPr lang="en-US" sz="1400" dirty="0" smtClean="0"/>
          </a:p>
          <a:p>
            <a:r>
              <a:rPr lang="en-US" sz="1400" dirty="0" smtClean="0"/>
              <a:t> Both have McAllister marks</a:t>
            </a:r>
          </a:p>
          <a:p>
            <a:r>
              <a:rPr lang="en-US" sz="1400" dirty="0" smtClean="0"/>
              <a:t>       upper - circa 1815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lower </a:t>
            </a:r>
            <a:r>
              <a:rPr lang="en-US" sz="1400" dirty="0"/>
              <a:t> </a:t>
            </a:r>
            <a:r>
              <a:rPr lang="en-US" sz="1400" dirty="0" smtClean="0"/>
              <a:t>- circa 1825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5331023"/>
            <a:ext cx="3225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 you believe everything you read?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8" t="7971" r="35859" b="6295"/>
          <a:stretch/>
        </p:blipFill>
        <p:spPr>
          <a:xfrm rot="5400000">
            <a:off x="1363083" y="677284"/>
            <a:ext cx="1676401" cy="321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95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06" y="838200"/>
            <a:ext cx="1257491" cy="31242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00268"/>
            <a:ext cx="1822354" cy="2733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9610"/>
            <a:ext cx="1678334" cy="2517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0" y="403562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1804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2905780"/>
            <a:ext cx="1399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1800, McAllister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and Matthews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6245423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1802, M + M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8" r="17041"/>
          <a:stretch/>
        </p:blipFill>
        <p:spPr>
          <a:xfrm>
            <a:off x="228600" y="3711440"/>
            <a:ext cx="1762263" cy="24607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4495800"/>
            <a:ext cx="3279775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380702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 + M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14199" r="21833" b="20001"/>
          <a:stretch/>
        </p:blipFill>
        <p:spPr>
          <a:xfrm>
            <a:off x="6553201" y="1524000"/>
            <a:ext cx="2350940" cy="35591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24457" y="511706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38787" y="101025"/>
            <a:ext cx="3128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Advertisements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9683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“</a:t>
            </a:r>
            <a:r>
              <a:rPr lang="en-US" sz="2400" dirty="0" smtClean="0">
                <a:latin typeface="Times New Roman"/>
                <a:ea typeface="Times New Roman"/>
              </a:rPr>
              <a:t>McAllister </a:t>
            </a:r>
            <a:r>
              <a:rPr lang="en-US" sz="2400" dirty="0">
                <a:latin typeface="Times New Roman"/>
                <a:ea typeface="Times New Roman"/>
              </a:rPr>
              <a:t>marks reveal an </a:t>
            </a:r>
            <a:r>
              <a:rPr lang="en-US" sz="2400" dirty="0" smtClean="0">
                <a:latin typeface="Times New Roman"/>
                <a:ea typeface="Times New Roman"/>
              </a:rPr>
              <a:t>evolution. These </a:t>
            </a:r>
            <a:r>
              <a:rPr lang="en-US" sz="2400" dirty="0">
                <a:latin typeface="Times New Roman"/>
                <a:ea typeface="Times New Roman"/>
              </a:rPr>
              <a:t>marks were not just a simple label on a product.  These were placed on the </a:t>
            </a:r>
            <a:r>
              <a:rPr lang="en-US" sz="2400" dirty="0" err="1">
                <a:latin typeface="Times New Roman"/>
                <a:ea typeface="Times New Roman"/>
              </a:rPr>
              <a:t>sidearms</a:t>
            </a:r>
            <a:r>
              <a:rPr lang="en-US" sz="2400" dirty="0">
                <a:latin typeface="Times New Roman"/>
                <a:ea typeface="Times New Roman"/>
              </a:rPr>
              <a:t> of hand-made spectacles created by members of a devoted family over three generations who served their communities in optical-related activities for a total of five generations </a:t>
            </a:r>
            <a:r>
              <a:rPr lang="en-US" sz="2400" dirty="0" smtClean="0">
                <a:latin typeface="Times New Roman"/>
                <a:ea typeface="Times New Roman"/>
              </a:rPr>
              <a:t>(173 </a:t>
            </a:r>
            <a:r>
              <a:rPr lang="en-US" sz="2400" dirty="0">
                <a:latin typeface="Times New Roman"/>
                <a:ea typeface="Times New Roman"/>
              </a:rPr>
              <a:t>years in all</a:t>
            </a:r>
            <a:r>
              <a:rPr lang="en-US" sz="2400" dirty="0" smtClean="0">
                <a:latin typeface="Times New Roman"/>
                <a:ea typeface="Times New Roman"/>
              </a:rPr>
              <a:t>).”</a:t>
            </a:r>
          </a:p>
          <a:p>
            <a:endParaRPr lang="en-US" sz="2400" dirty="0">
              <a:latin typeface="Times New Roman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“I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can't prove it, but I doubt that any of the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McAllisters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personally made frames - silver soldering with an alcohol lamp and blow-pipe is NOT easy, and takes lots of practice. A seven-year apprenticeship was expected for silver and gold work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.”  (done by employees and subcontractors).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McBrayer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9082" y="457200"/>
            <a:ext cx="4001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Marks on Spectacles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0419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McAllister Marks, 1815 &gt;&gt;1860s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2362736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7" b="29651"/>
          <a:stretch/>
        </p:blipFill>
        <p:spPr>
          <a:xfrm>
            <a:off x="5983180" y="1444393"/>
            <a:ext cx="2641456" cy="84160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9" b="37993"/>
          <a:stretch/>
        </p:blipFill>
        <p:spPr bwMode="auto">
          <a:xfrm rot="10800000">
            <a:off x="6030770" y="3044604"/>
            <a:ext cx="2796209" cy="91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6566" y="3962400"/>
            <a:ext cx="2055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</a:t>
            </a:r>
            <a:r>
              <a:rPr lang="en-US" sz="1400" dirty="0" smtClean="0"/>
              <a:t>Upside down</a:t>
            </a:r>
          </a:p>
          <a:p>
            <a:r>
              <a:rPr lang="en-US" sz="1400" dirty="0" smtClean="0"/>
              <a:t>Harvard Historical Society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99272" y="2286000"/>
            <a:ext cx="160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M’ALLISTER  16 mm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earliest PHILAD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6019800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</a:t>
            </a:r>
            <a:r>
              <a:rPr lang="en-US" sz="1400" dirty="0" smtClean="0"/>
              <a:t> mm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4124980"/>
            <a:ext cx="1823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McAllister 14 – 16 mm</a:t>
            </a:r>
          </a:p>
          <a:p>
            <a:r>
              <a:rPr lang="en-US" sz="1400" dirty="0" smtClean="0"/>
              <a:t>  </a:t>
            </a:r>
            <a:r>
              <a:rPr lang="en-US" sz="1400" dirty="0" err="1" smtClean="0"/>
              <a:t>Philad</a:t>
            </a:r>
            <a:r>
              <a:rPr lang="en-US" sz="1400" dirty="0" smtClean="0"/>
              <a:t>  11 – 13 mm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225897" y="2296180"/>
            <a:ext cx="2156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      11 mm  </a:t>
            </a:r>
          </a:p>
          <a:p>
            <a:r>
              <a:rPr lang="en-US" sz="1400" dirty="0" smtClean="0"/>
              <a:t>Could this actually be first?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214759" y="6096000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9 - 11 mm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114800" y="6019800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8 mm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3" t="17259" r="39111" b="22800"/>
          <a:stretch/>
        </p:blipFill>
        <p:spPr>
          <a:xfrm rot="5400000">
            <a:off x="3953311" y="2404379"/>
            <a:ext cx="1106185" cy="24670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04414" y="4202668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Missing </a:t>
            </a:r>
            <a:r>
              <a:rPr lang="en-US" sz="1400" dirty="0" err="1" smtClean="0"/>
              <a:t>Philad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2" t="7248" r="42422" b="10770"/>
          <a:stretch/>
        </p:blipFill>
        <p:spPr>
          <a:xfrm rot="5400000">
            <a:off x="1146200" y="2293243"/>
            <a:ext cx="1134504" cy="25086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5" t="21625" r="52934" b="18885"/>
          <a:stretch/>
        </p:blipFill>
        <p:spPr>
          <a:xfrm rot="5400000">
            <a:off x="1348819" y="4581891"/>
            <a:ext cx="546288" cy="2481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2" t="15528" r="44496" b="26419"/>
          <a:stretch/>
        </p:blipFill>
        <p:spPr>
          <a:xfrm rot="5400000">
            <a:off x="4020326" y="4235047"/>
            <a:ext cx="888627" cy="26808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8" t="24719" r="46005" b="25577"/>
          <a:stretch/>
        </p:blipFill>
        <p:spPr>
          <a:xfrm rot="5400000">
            <a:off x="7501221" y="4510233"/>
            <a:ext cx="637746" cy="22289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34632" r="41165" b="44330"/>
          <a:stretch/>
        </p:blipFill>
        <p:spPr>
          <a:xfrm>
            <a:off x="3048001" y="1467625"/>
            <a:ext cx="2378012" cy="81837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79281" y="2327702"/>
            <a:ext cx="11737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Occasionally close</a:t>
            </a:r>
          </a:p>
          <a:p>
            <a:r>
              <a:rPr lang="en-US" sz="1050" dirty="0" smtClean="0"/>
              <a:t>Occasionally far</a:t>
            </a: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835460" y="6477000"/>
            <a:ext cx="739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Conclusion: definitely more than one stamp for any given designation/period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4" t="12333" r="50458" b="24603"/>
          <a:stretch/>
        </p:blipFill>
        <p:spPr>
          <a:xfrm rot="5400000">
            <a:off x="1324454" y="3991454"/>
            <a:ext cx="644102" cy="2345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7400" y="5257800"/>
            <a:ext cx="8113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Tiny bar </a:t>
            </a:r>
          </a:p>
          <a:p>
            <a:r>
              <a:rPr lang="en-US" sz="1400" dirty="0" smtClean="0"/>
              <a:t>under </a:t>
            </a:r>
          </a:p>
          <a:p>
            <a:r>
              <a:rPr lang="en-US" sz="1400" dirty="0" smtClean="0"/>
              <a:t>the 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506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Symbols on Frames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1" t="27943" r="40955" b="31584"/>
          <a:stretch/>
        </p:blipFill>
        <p:spPr>
          <a:xfrm rot="5400000">
            <a:off x="6675511" y="1432168"/>
            <a:ext cx="1767056" cy="210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32384" r="44629" b="33808"/>
          <a:stretch/>
        </p:blipFill>
        <p:spPr>
          <a:xfrm rot="5400000">
            <a:off x="3905280" y="1367760"/>
            <a:ext cx="1882080" cy="21945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10724"/>
          <a:stretch/>
        </p:blipFill>
        <p:spPr bwMode="auto">
          <a:xfrm rot="5400000">
            <a:off x="499912" y="4072091"/>
            <a:ext cx="1714994" cy="210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25000" r="50000" b="50000"/>
          <a:stretch/>
        </p:blipFill>
        <p:spPr>
          <a:xfrm rot="5400000">
            <a:off x="6876597" y="4248603"/>
            <a:ext cx="1920240" cy="1805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t="37661" r="38665" b="37599"/>
          <a:stretch/>
        </p:blipFill>
        <p:spPr>
          <a:xfrm rot="5400000">
            <a:off x="4743369" y="4324431"/>
            <a:ext cx="1990102" cy="1723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4" t="36690" r="45871" b="36792"/>
          <a:stretch/>
        </p:blipFill>
        <p:spPr>
          <a:xfrm rot="5400000">
            <a:off x="394960" y="2305917"/>
            <a:ext cx="1145246" cy="11054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674" y="1447800"/>
            <a:ext cx="89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 6 Pedal</a:t>
            </a:r>
          </a:p>
          <a:p>
            <a:r>
              <a:rPr lang="en-US" sz="1600" b="1" dirty="0" smtClean="0"/>
              <a:t>FLOWER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0" t="33941" r="33492" b="42317"/>
          <a:stretch/>
        </p:blipFill>
        <p:spPr>
          <a:xfrm rot="16200000">
            <a:off x="2714504" y="4295897"/>
            <a:ext cx="1859280" cy="1801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34034" r="51969" b="42539"/>
          <a:stretch/>
        </p:blipFill>
        <p:spPr>
          <a:xfrm>
            <a:off x="1828800" y="2286000"/>
            <a:ext cx="1267174" cy="11755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429000"/>
            <a:ext cx="29551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      Likely the mark of a journeyman,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someone working for a “Master”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per Library Co of </a:t>
            </a:r>
            <a:r>
              <a:rPr lang="en-US" sz="1400" dirty="0" err="1" smtClean="0"/>
              <a:t>Phila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8" t="34085" r="43016" b="38209"/>
          <a:stretch/>
        </p:blipFill>
        <p:spPr>
          <a:xfrm rot="5400000">
            <a:off x="1446348" y="1144452"/>
            <a:ext cx="1066800" cy="10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81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2853</TotalTime>
  <Words>1569</Words>
  <Application>Microsoft Office PowerPoint</Application>
  <PresentationFormat>On-screen Show (4:3)</PresentationFormat>
  <Paragraphs>231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The John McAllister Dynasty - A Myriad of Images</vt:lpstr>
      <vt:lpstr>PowerPoint Presentation</vt:lpstr>
      <vt:lpstr>McAllister Sr and Thomas Jefferson</vt:lpstr>
      <vt:lpstr>McAllister and Jefferson’s Monticello</vt:lpstr>
      <vt:lpstr>More on Jefferson/McAllister</vt:lpstr>
      <vt:lpstr>PowerPoint Presentation</vt:lpstr>
      <vt:lpstr>PowerPoint Presentation</vt:lpstr>
      <vt:lpstr>McAllister Marks, 1815 &gt;&gt;1860s</vt:lpstr>
      <vt:lpstr>Symbols on Frames</vt:lpstr>
      <vt:lpstr>Names and Numbers</vt:lpstr>
      <vt:lpstr>Uncommon McAllister spectacles from my experience</vt:lpstr>
      <vt:lpstr>Early labels and advertising quite rare in my experience</vt:lpstr>
      <vt:lpstr>Cases “rarer than the glasses in DAF’s experience”</vt:lpstr>
      <vt:lpstr>Personal items of John Sr.</vt:lpstr>
      <vt:lpstr>Business Receipts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Catalogues</vt:lpstr>
      <vt:lpstr>PowerPoint Presentation</vt:lpstr>
      <vt:lpstr>Other items</vt:lpstr>
      <vt:lpstr>More instruments</vt:lpstr>
      <vt:lpstr>Other images</vt:lpstr>
      <vt:lpstr>Trade cards</vt:lpstr>
      <vt:lpstr>PowerPoint Presentation</vt:lpstr>
      <vt:lpstr>Key Points McAllisters Impact on Opticianry and Optometry</vt:lpstr>
      <vt:lpstr>Should there be a Pennsylvania Historical Marker to Honor the McAllister Name?</vt:lpstr>
      <vt:lpstr>In Conclusion</vt:lpstr>
      <vt:lpstr>Special Thanks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McAllister Dynasty</dc:title>
  <dc:creator>David</dc:creator>
  <cp:lastModifiedBy>David</cp:lastModifiedBy>
  <cp:revision>379</cp:revision>
  <dcterms:created xsi:type="dcterms:W3CDTF">2006-08-16T00:00:00Z</dcterms:created>
  <dcterms:modified xsi:type="dcterms:W3CDTF">2017-04-23T15:56:26Z</dcterms:modified>
</cp:coreProperties>
</file>